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78" r:id="rId3"/>
    <p:sldId id="258" r:id="rId4"/>
    <p:sldId id="282" r:id="rId5"/>
    <p:sldId id="279" r:id="rId6"/>
    <p:sldId id="283" r:id="rId7"/>
    <p:sldId id="287" r:id="rId8"/>
    <p:sldId id="284" r:id="rId9"/>
    <p:sldId id="286" r:id="rId10"/>
    <p:sldId id="291" r:id="rId11"/>
    <p:sldId id="290" r:id="rId12"/>
    <p:sldId id="289" r:id="rId13"/>
    <p:sldId id="285" r:id="rId14"/>
    <p:sldId id="267" r:id="rId15"/>
    <p:sldId id="271" r:id="rId16"/>
    <p:sldId id="272" r:id="rId17"/>
    <p:sldId id="293" r:id="rId18"/>
    <p:sldId id="294" r:id="rId19"/>
    <p:sldId id="301" r:id="rId20"/>
    <p:sldId id="305" r:id="rId21"/>
    <p:sldId id="303" r:id="rId22"/>
    <p:sldId id="304" r:id="rId23"/>
    <p:sldId id="298" r:id="rId24"/>
    <p:sldId id="300" r:id="rId25"/>
    <p:sldId id="299" r:id="rId26"/>
    <p:sldId id="302" r:id="rId27"/>
    <p:sldId id="306" r:id="rId28"/>
    <p:sldId id="307" r:id="rId29"/>
    <p:sldId id="259" r:id="rId30"/>
    <p:sldId id="296" r:id="rId31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3dSaLUeynaGKjKpVJ27sA==" hashData="OljNz46ztt74sUK/WXXMikRKF2E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46"/>
    <a:srgbClr val="5A5A5A"/>
    <a:srgbClr val="004687"/>
    <a:srgbClr val="70828F"/>
    <a:srgbClr val="D9004B"/>
    <a:srgbClr val="0070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83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08F792B-31D6-43DB-8F6B-564876D7E96C}" type="datetimeFigureOut">
              <a:rPr lang="it-IT"/>
              <a:pPr>
                <a:defRPr/>
              </a:pPr>
              <a:t>01/03/2016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078EFAE-2A42-4974-9A33-44ADCE6BA1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638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4DB21-BDEF-4690-B047-58F275F925D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843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071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772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728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67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3488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774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1460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6031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0078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738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332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02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1236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96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916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6272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0482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0588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2075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1658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310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9157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308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10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669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960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03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905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FAE-2A42-4974-9A33-44ADCE6BA18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5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5"/>
          <p:cNvSpPr txBox="1">
            <a:spLocks noChangeArrowheads="1"/>
          </p:cNvSpPr>
          <p:nvPr/>
        </p:nvSpPr>
        <p:spPr bwMode="auto">
          <a:xfrm>
            <a:off x="716751" y="6159673"/>
            <a:ext cx="7658914" cy="613376"/>
          </a:xfrm>
          <a:prstGeom prst="rect">
            <a:avLst/>
          </a:prstGeom>
          <a:noFill/>
          <a:ln>
            <a:noFill/>
          </a:ln>
          <a:extLst/>
        </p:spPr>
        <p:txBody>
          <a:bodyPr lIns="80119" tIns="40060" rIns="80119" bIns="40060"/>
          <a:lstStyle>
            <a:lvl1pPr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it-IT" altLang="it-IT" sz="1200" dirty="0" smtClean="0">
                <a:solidFill>
                  <a:srgbClr val="24246E"/>
                </a:solidFill>
                <a:latin typeface="Arial" pitchFamily="34" charset="0"/>
              </a:rPr>
              <a:t>Instrumentation </a:t>
            </a:r>
            <a:r>
              <a:rPr lang="it-IT" altLang="it-IT" sz="1200" dirty="0" err="1" smtClean="0">
                <a:solidFill>
                  <a:srgbClr val="24246E"/>
                </a:solidFill>
                <a:latin typeface="Arial" pitchFamily="34" charset="0"/>
              </a:rPr>
              <a:t>Devices</a:t>
            </a:r>
            <a:r>
              <a:rPr lang="it-IT" altLang="it-IT" sz="1200" dirty="0" smtClean="0">
                <a:solidFill>
                  <a:srgbClr val="24246E"/>
                </a:solidFill>
                <a:latin typeface="Arial" pitchFamily="34" charset="0"/>
              </a:rPr>
              <a:t> Srl</a:t>
            </a:r>
            <a:r>
              <a:rPr lang="it-IT" altLang="it-IT" sz="1000" b="1" dirty="0" smtClean="0">
                <a:solidFill>
                  <a:srgbClr val="70828F"/>
                </a:solidFill>
                <a:latin typeface="Arial" pitchFamily="34" charset="0"/>
              </a:rPr>
              <a:t> </a:t>
            </a:r>
            <a:r>
              <a:rPr lang="it-IT" altLang="it-IT" sz="1000" dirty="0" smtClean="0">
                <a:solidFill>
                  <a:srgbClr val="70828F"/>
                </a:solidFill>
                <a:latin typeface="Arial" pitchFamily="34" charset="0"/>
              </a:rPr>
              <a:t>Via </a:t>
            </a:r>
            <a:r>
              <a:rPr lang="it-IT" altLang="it-IT" sz="1000" dirty="0" err="1" smtClean="0">
                <a:solidFill>
                  <a:srgbClr val="70828F"/>
                </a:solidFill>
                <a:latin typeface="Arial" pitchFamily="34" charset="0"/>
              </a:rPr>
              <a:t>Acquanera</a:t>
            </a:r>
            <a:r>
              <a:rPr lang="it-IT" altLang="it-IT" sz="1000" dirty="0" smtClean="0">
                <a:solidFill>
                  <a:srgbClr val="70828F"/>
                </a:solidFill>
                <a:latin typeface="Arial" pitchFamily="34" charset="0"/>
              </a:rPr>
              <a:t> 29 - 22100 Como - Italy </a:t>
            </a:r>
          </a:p>
          <a:p>
            <a:pPr algn="ctr">
              <a:defRPr/>
            </a:pPr>
            <a:r>
              <a:rPr lang="it-IT" altLang="it-IT" sz="1000" dirty="0" smtClean="0">
                <a:solidFill>
                  <a:srgbClr val="70828F"/>
                </a:solidFill>
                <a:latin typeface="Arial" pitchFamily="34" charset="0"/>
              </a:rPr>
              <a:t>tel. +39.031.525.391 - fax +39.031.507.984 - info@instrumentation.it  - www.instrumentation.it</a:t>
            </a:r>
            <a:endParaRPr lang="it-IT" altLang="it-IT" sz="900" dirty="0" smtClean="0">
              <a:solidFill>
                <a:srgbClr val="70828F"/>
              </a:solidFill>
              <a:latin typeface="Arial" pitchFamily="34" charset="0"/>
            </a:endParaRPr>
          </a:p>
          <a:p>
            <a:pPr algn="ctr">
              <a:defRPr/>
            </a:pPr>
            <a:endParaRPr lang="it-IT" altLang="it-IT" sz="900" dirty="0" smtClean="0">
              <a:solidFill>
                <a:srgbClr val="70828F"/>
              </a:solidFill>
              <a:latin typeface="Arial" pitchFamily="34" charset="0"/>
            </a:endParaRPr>
          </a:p>
        </p:txBody>
      </p:sp>
      <p:sp>
        <p:nvSpPr>
          <p:cNvPr id="3" name="Line 1036"/>
          <p:cNvSpPr>
            <a:spLocks noChangeShapeType="1"/>
          </p:cNvSpPr>
          <p:nvPr/>
        </p:nvSpPr>
        <p:spPr bwMode="auto">
          <a:xfrm>
            <a:off x="390955" y="6151034"/>
            <a:ext cx="8336299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0119" tIns="40060" rIns="80119" bIns="40060"/>
          <a:lstStyle/>
          <a:p>
            <a:endParaRPr lang="it-IT"/>
          </a:p>
        </p:txBody>
      </p:sp>
      <p:sp>
        <p:nvSpPr>
          <p:cNvPr id="4" name="Text Box 1037"/>
          <p:cNvSpPr txBox="1">
            <a:spLocks noChangeArrowheads="1"/>
          </p:cNvSpPr>
          <p:nvPr/>
        </p:nvSpPr>
        <p:spPr bwMode="auto">
          <a:xfrm>
            <a:off x="7558461" y="6151034"/>
            <a:ext cx="1172865" cy="1732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119" tIns="40060" rIns="80119" bIns="40060">
            <a:spAutoFit/>
          </a:bodyPr>
          <a:lstStyle>
            <a:lvl1pPr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600" i="1" dirty="0" smtClean="0">
                <a:solidFill>
                  <a:schemeClr val="bg2"/>
                </a:solidFill>
              </a:rPr>
              <a:t>pag. </a:t>
            </a:r>
            <a:fld id="{27AF6110-34D1-4A93-8A1C-05C23946F2C6}" type="slidenum">
              <a:rPr lang="it-IT" altLang="it-IT" sz="600" i="1" smtClean="0">
                <a:solidFill>
                  <a:schemeClr val="bg2"/>
                </a:solidFill>
              </a:rPr>
              <a:pPr algn="r" eaLnBrk="1" hangingPunct="1">
                <a:defRPr/>
              </a:pPr>
              <a:t>‹N›</a:t>
            </a:fld>
            <a:r>
              <a:rPr lang="it-IT" altLang="it-IT" sz="600" i="1" dirty="0" smtClean="0">
                <a:solidFill>
                  <a:schemeClr val="bg2"/>
                </a:solidFill>
              </a:rPr>
              <a:t> </a:t>
            </a:r>
            <a:r>
              <a:rPr lang="it-IT" altLang="it-IT" sz="600" i="1" dirty="0" err="1" smtClean="0">
                <a:solidFill>
                  <a:schemeClr val="bg2"/>
                </a:solidFill>
              </a:rPr>
              <a:t>of</a:t>
            </a:r>
            <a:r>
              <a:rPr lang="it-IT" altLang="it-IT" sz="600" i="1" dirty="0" smtClean="0">
                <a:solidFill>
                  <a:schemeClr val="bg2"/>
                </a:solidFill>
              </a:rPr>
              <a:t> 10 </a:t>
            </a:r>
          </a:p>
        </p:txBody>
      </p:sp>
      <p:sp>
        <p:nvSpPr>
          <p:cNvPr id="5" name="Line 1033"/>
          <p:cNvSpPr>
            <a:spLocks noChangeShapeType="1"/>
          </p:cNvSpPr>
          <p:nvPr/>
        </p:nvSpPr>
        <p:spPr bwMode="auto">
          <a:xfrm>
            <a:off x="390955" y="829353"/>
            <a:ext cx="8337656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0119" tIns="40060" rIns="80119" bIns="40060"/>
          <a:lstStyle/>
          <a:p>
            <a:endParaRPr lang="it-IT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70629" y="404598"/>
            <a:ext cx="1909977" cy="1547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133" tIns="40067" rIns="80133" bIns="40067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defRPr/>
            </a:pPr>
            <a:r>
              <a:rPr lang="it-IT" altLang="it-IT" sz="1200" dirty="0" err="1" smtClean="0">
                <a:solidFill>
                  <a:srgbClr val="6E6E6E"/>
                </a:solidFill>
                <a:latin typeface="Trebuchet MS" pitchFamily="34" charset="0"/>
                <a:cs typeface="Courier New" pitchFamily="49" charset="0"/>
              </a:rPr>
              <a:t>imc–Day</a:t>
            </a:r>
            <a:r>
              <a:rPr lang="it-IT" altLang="it-IT" sz="1200" dirty="0" smtClean="0">
                <a:solidFill>
                  <a:srgbClr val="6E6E6E"/>
                </a:solidFill>
                <a:latin typeface="Trebuchet MS" pitchFamily="34" charset="0"/>
                <a:cs typeface="Courier New" pitchFamily="49" charset="0"/>
              </a:rPr>
              <a:t>  May 2015</a:t>
            </a:r>
          </a:p>
        </p:txBody>
      </p:sp>
      <p:pic>
        <p:nvPicPr>
          <p:cNvPr id="7" name="Picture 21" descr="ID logo_ombra_2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59" r="4526" b="6485"/>
          <a:stretch>
            <a:fillRect/>
          </a:stretch>
        </p:blipFill>
        <p:spPr bwMode="auto">
          <a:xfrm>
            <a:off x="6581074" y="200140"/>
            <a:ext cx="2215411" cy="6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72" y="64794"/>
            <a:ext cx="2272425" cy="6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661337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5264335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943" y="275014"/>
            <a:ext cx="2056586" cy="5851545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474" y="275014"/>
            <a:ext cx="6042153" cy="5851545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1795517"/>
      </p:ext>
    </p:extLst>
  </p:cSld>
  <p:clrMapOvr>
    <a:masterClrMapping/>
  </p:clrMapOvr>
  <p:transition spd="med">
    <p:strips dir="ld"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1211441"/>
      </p:ext>
    </p:extLst>
  </p:cSld>
  <p:clrMapOvr>
    <a:masterClrMapping/>
  </p:clrMapOvr>
  <p:transition spd="med">
    <p:strips dir="ld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7942294"/>
      </p:ext>
    </p:extLst>
  </p:cSld>
  <p:clrMapOvr>
    <a:masterClrMapping/>
  </p:clrMapOvr>
  <p:transition spd="med">
    <p:strips dir="ld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Corso di perfezionamento "Acustica applicata e metodologie di controllo del rumore per l'attività di tecnico competente in acustica"  - Modulo II - 1 Introduzione alle misure     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55E1-68A8-45FD-AA68-E14677D183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97619271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3" y="4407380"/>
            <a:ext cx="7772943" cy="1362097"/>
          </a:xfrm>
          <a:prstGeom prst="rect">
            <a:avLst/>
          </a:prstGeom>
        </p:spPr>
        <p:txBody>
          <a:bodyPr lIns="80119" tIns="40060" rIns="80119" bIns="40060" anchor="t"/>
          <a:lstStyle>
            <a:lvl1pPr algn="l">
              <a:defRPr sz="3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3" y="2907058"/>
            <a:ext cx="7772943" cy="1500322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602273509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474" y="1599673"/>
            <a:ext cx="4049369" cy="4526884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969435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06" y="1534880"/>
            <a:ext cx="4041225" cy="639293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06" y="2174174"/>
            <a:ext cx="4041225" cy="3952385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009778"/>
      </p:ext>
    </p:extLst>
  </p:cSld>
  <p:clrMapOvr>
    <a:masterClrMapping/>
  </p:clrMapOvr>
  <p:transition spd="med">
    <p:strips dir="ld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604611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6141883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74" y="273574"/>
            <a:ext cx="3008181" cy="1161958"/>
          </a:xfrm>
          <a:prstGeom prst="rect">
            <a:avLst/>
          </a:prstGeo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610" y="273571"/>
            <a:ext cx="5110921" cy="5852986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474" y="1435532"/>
            <a:ext cx="3008181" cy="4691027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072153343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79" y="4800456"/>
            <a:ext cx="5486943" cy="567300"/>
          </a:xfrm>
          <a:prstGeom prst="rect">
            <a:avLst/>
          </a:prstGeo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79" y="613376"/>
            <a:ext cx="5486943" cy="4113648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79" y="5367757"/>
            <a:ext cx="5486943" cy="804876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09041591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2000" t="13000" r="-1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 userDrawn="1"/>
        </p:nvGrpSpPr>
        <p:grpSpPr>
          <a:xfrm>
            <a:off x="0" y="861205"/>
            <a:ext cx="9144000" cy="119455"/>
            <a:chOff x="0" y="610076"/>
            <a:chExt cx="9144000" cy="119455"/>
          </a:xfrm>
        </p:grpSpPr>
        <p:sp>
          <p:nvSpPr>
            <p:cNvPr id="14" name="Text Box 20"/>
            <p:cNvSpPr txBox="1">
              <a:spLocks noChangeArrowheads="1"/>
            </p:cNvSpPr>
            <p:nvPr userDrawn="1"/>
          </p:nvSpPr>
          <p:spPr bwMode="auto">
            <a:xfrm>
              <a:off x="0" y="610076"/>
              <a:ext cx="9144000" cy="107722"/>
            </a:xfrm>
            <a:prstGeom prst="rect">
              <a:avLst/>
            </a:prstGeom>
            <a:solidFill>
              <a:srgbClr val="004687"/>
            </a:solidFill>
            <a:ln>
              <a:noFill/>
            </a:ln>
            <a:effectLst/>
            <a:extLst/>
          </p:spPr>
          <p:txBody>
            <a:bodyPr wrap="square" lIns="80147" tIns="0" rIns="80147" bIns="0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it-IT" sz="700" b="0" i="0" u="none" strike="noStrike" kern="1200" baseline="0" dirty="0" smtClean="0">
                <a:noFill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 userDrawn="1"/>
          </p:nvSpPr>
          <p:spPr bwMode="auto">
            <a:xfrm>
              <a:off x="0" y="698753"/>
              <a:ext cx="9144000" cy="30778"/>
            </a:xfrm>
            <a:prstGeom prst="rect">
              <a:avLst/>
            </a:prstGeom>
            <a:solidFill>
              <a:srgbClr val="D70046"/>
            </a:solidFill>
            <a:ln>
              <a:noFill/>
            </a:ln>
            <a:effectLst/>
            <a:extLst/>
          </p:spPr>
          <p:txBody>
            <a:bodyPr wrap="square" lIns="80147" tIns="0" rIns="80147" bIns="0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" b="0" i="0" u="none" strike="noStrike" kern="1200" baseline="0" dirty="0" smtClean="0">
                <a:noFill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1187530" y="6164229"/>
            <a:ext cx="6590876" cy="6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it-IT" altLang="it-IT" sz="1200" b="1" dirty="0" err="1" smtClean="0">
                <a:solidFill>
                  <a:srgbClr val="5A5A5A"/>
                </a:solidFill>
                <a:latin typeface="Calibri" panose="020F0502020204030204" pitchFamily="34" charset="0"/>
              </a:rPr>
              <a:t>imc-Italy</a:t>
            </a:r>
            <a:r>
              <a:rPr kumimoji="1" lang="it-IT" altLang="it-IT" sz="8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,</a:t>
            </a:r>
            <a:r>
              <a:rPr kumimoji="1" lang="it-IT" altLang="it-IT" sz="800" b="0" kern="1200" baseline="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it-IT" altLang="it-IT" sz="8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una divisione di </a:t>
            </a:r>
            <a:r>
              <a:rPr kumimoji="1" lang="it-IT" altLang="it-IT" sz="900" b="1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Instrumentation Devices </a:t>
            </a:r>
            <a:r>
              <a:rPr kumimoji="1" lang="it-IT" altLang="it-IT" sz="900" b="1" kern="1200" dirty="0" err="1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Srl</a:t>
            </a:r>
            <a:r>
              <a:rPr kumimoji="1" lang="it-IT" altLang="it-IT" sz="900" b="1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br>
              <a:rPr kumimoji="1" lang="it-IT" altLang="it-IT" sz="900" b="1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</a:br>
            <a:r>
              <a:rPr kumimoji="1" lang="it-IT" sz="7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distribuisce e supporta in Italia i prodotti e le soluzioni di imc </a:t>
            </a:r>
            <a:r>
              <a:rPr kumimoji="1" lang="it-IT" sz="700" b="0" kern="1200" dirty="0" err="1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Meßsysteme</a:t>
            </a:r>
            <a:r>
              <a:rPr kumimoji="1" lang="it-IT" sz="7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GmbH</a:t>
            </a:r>
            <a:endParaRPr kumimoji="1" lang="it-IT" altLang="it-IT" sz="700" b="0" kern="1200" dirty="0" smtClean="0">
              <a:solidFill>
                <a:srgbClr val="5A5A5A"/>
              </a:solidFill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it-IT" altLang="it-IT" sz="9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Via </a:t>
            </a:r>
            <a:r>
              <a:rPr kumimoji="1" lang="it-IT" altLang="it-IT" sz="900" b="0" kern="1200" dirty="0" err="1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Acquanera</a:t>
            </a:r>
            <a:r>
              <a:rPr kumimoji="1" lang="it-IT" altLang="it-IT" sz="9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29 - 22100 Como - </a:t>
            </a:r>
            <a:r>
              <a:rPr kumimoji="1" lang="it-IT" altLang="it-IT" sz="900" b="0" kern="1200" dirty="0" err="1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Italy</a:t>
            </a:r>
            <a:r>
              <a:rPr kumimoji="1" lang="it-IT" altLang="it-IT" sz="9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- tel. +39.031.525.391</a:t>
            </a:r>
            <a:r>
              <a:rPr kumimoji="1" lang="it-IT" altLang="it-IT" sz="900" b="0" kern="1200" baseline="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it-IT" altLang="it-IT" sz="9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- info@imc-italy.com - www.imc-italy.com</a:t>
            </a:r>
          </a:p>
          <a:p>
            <a:pPr algn="ctr"/>
            <a:r>
              <a:rPr kumimoji="1" lang="it-IT" sz="7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© 2016 Instrumentation </a:t>
            </a:r>
            <a:r>
              <a:rPr kumimoji="1" lang="it-IT" sz="700" b="0" kern="1200" dirty="0" err="1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Devices</a:t>
            </a:r>
            <a:r>
              <a:rPr kumimoji="1" lang="it-IT" sz="7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it-IT" sz="700" b="0" kern="1200" dirty="0" err="1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Srl</a:t>
            </a:r>
            <a:r>
              <a:rPr kumimoji="1" lang="it-IT" sz="700" b="0" kern="1200" dirty="0" smtClean="0">
                <a:solidFill>
                  <a:srgbClr val="5A5A5A"/>
                </a:solidFill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-  I prodotti, i nomi di aziende citati ed i loghi rappresentati appartengono alle rispettive aziende.</a:t>
            </a:r>
            <a:endParaRPr kumimoji="1" lang="it-IT" altLang="it-IT" sz="700" b="0" kern="1200" dirty="0" smtClean="0">
              <a:solidFill>
                <a:srgbClr val="5A5A5A"/>
              </a:solidFill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9" name="Picture 21" descr="ID logo_ombra_2 (1)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59" r="4526" b="6485"/>
          <a:stretch>
            <a:fillRect/>
          </a:stretch>
        </p:blipFill>
        <p:spPr bwMode="auto">
          <a:xfrm>
            <a:off x="7268333" y="6237390"/>
            <a:ext cx="1552257" cy="4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0"/>
          <p:cNvSpPr txBox="1">
            <a:spLocks noChangeArrowheads="1"/>
          </p:cNvSpPr>
          <p:nvPr userDrawn="1"/>
        </p:nvSpPr>
        <p:spPr bwMode="auto">
          <a:xfrm>
            <a:off x="249025" y="552894"/>
            <a:ext cx="5544770" cy="21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850" b="0" i="0" cap="all" baseline="0" dirty="0" smtClean="0">
                <a:solidFill>
                  <a:srgbClr val="5A5A5A"/>
                </a:solidFill>
                <a:latin typeface="Calibri" panose="020F0502020204030204" pitchFamily="34" charset="0"/>
                <a:cs typeface="Arial" pitchFamily="34" charset="0"/>
              </a:rPr>
              <a:t>Università</a:t>
            </a:r>
            <a:r>
              <a:rPr lang="it-IT" altLang="it-IT" sz="850" b="0" i="0" cap="all" dirty="0" smtClean="0">
                <a:solidFill>
                  <a:srgbClr val="5A5A5A"/>
                </a:solidFill>
                <a:latin typeface="Calibri" panose="020F0502020204030204" pitchFamily="34" charset="0"/>
                <a:cs typeface="Arial" pitchFamily="34" charset="0"/>
              </a:rPr>
              <a:t> Politecnica delle Marche - </a:t>
            </a:r>
            <a:r>
              <a:rPr lang="it-IT" sz="850" b="0" i="0" u="none" strike="noStrike" kern="1200" baseline="0" dirty="0" smtClean="0">
                <a:solidFill>
                  <a:srgbClr val="5A5A5A"/>
                </a:solidFill>
                <a:latin typeface="Calibri" panose="020F0502020204030204" pitchFamily="34" charset="0"/>
                <a:ea typeface="+mn-ea"/>
                <a:cs typeface="+mn-cs"/>
              </a:rPr>
              <a:t>Processo di Certificazione di Turbine Eoliche secondo lo Standard IEC 61400</a:t>
            </a:r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467430" y="6561116"/>
            <a:ext cx="724340" cy="1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40000"/>
              </a:lnSpc>
              <a:defRPr/>
            </a:pPr>
            <a:r>
              <a:rPr lang="en-US" altLang="ja-JP" sz="700" b="0" dirty="0" err="1" smtClean="0">
                <a:solidFill>
                  <a:srgbClr val="5A5A5A"/>
                </a:solidFill>
                <a:latin typeface="Calibri" panose="020F0502020204030204" pitchFamily="34" charset="0"/>
              </a:rPr>
              <a:t>Febbraio</a:t>
            </a:r>
            <a:r>
              <a:rPr lang="en-US" altLang="ja-JP" sz="700" b="0" dirty="0" smtClean="0">
                <a:solidFill>
                  <a:srgbClr val="5A5A5A"/>
                </a:solidFill>
                <a:latin typeface="Calibri" panose="020F0502020204030204" pitchFamily="34" charset="0"/>
              </a:rPr>
              <a:t> 2016</a:t>
            </a:r>
            <a:endParaRPr lang="it-IT" altLang="it-IT" sz="700" b="0" i="1" dirty="0" smtClean="0">
              <a:solidFill>
                <a:srgbClr val="5A5A5A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426"/>
          <a:stretch/>
        </p:blipFill>
        <p:spPr>
          <a:xfrm>
            <a:off x="7879995" y="155030"/>
            <a:ext cx="940595" cy="609600"/>
          </a:xfrm>
          <a:prstGeom prst="rect">
            <a:avLst/>
          </a:prstGeom>
        </p:spPr>
      </p:pic>
      <p:sp>
        <p:nvSpPr>
          <p:cNvPr id="13" name="Text Box 20"/>
          <p:cNvSpPr txBox="1">
            <a:spLocks noChangeArrowheads="1"/>
          </p:cNvSpPr>
          <p:nvPr userDrawn="1"/>
        </p:nvSpPr>
        <p:spPr bwMode="auto">
          <a:xfrm>
            <a:off x="0" y="6470917"/>
            <a:ext cx="496492" cy="232165"/>
          </a:xfrm>
          <a:prstGeom prst="rect">
            <a:avLst/>
          </a:prstGeom>
          <a:solidFill>
            <a:srgbClr val="004687"/>
          </a:solidFill>
          <a:ln>
            <a:noFill/>
          </a:ln>
          <a:effectLst/>
          <a:extLst/>
        </p:spPr>
        <p:txBody>
          <a:bodyPr wrap="square" lIns="54000" tIns="54000" rIns="54000" bIns="54000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0B61B14E-4702-4457-AE2A-D9261C6550D0}" type="slidenum">
              <a:rPr lang="en-US" altLang="ja-JP" sz="800" b="0" baseline="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defRPr/>
              </a:pPr>
              <a:t>‹N›</a:t>
            </a:fld>
            <a:r>
              <a:rPr lang="en-US" altLang="ja-JP" sz="800" b="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di 30</a:t>
            </a:r>
            <a:endParaRPr lang="it-IT" altLang="it-IT" sz="800" b="0" i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 bwMode="auto">
          <a:xfrm>
            <a:off x="669576" y="6553230"/>
            <a:ext cx="432060" cy="2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strips dir="ld"/>
  </p:transition>
  <p:timing>
    <p:tnLst>
      <p:par>
        <p:cTn id="1" dur="indefinite" restart="never" nodeType="tmRoot"/>
      </p:par>
    </p:tnLst>
  </p:timing>
  <p:hf hdr="0" dt="0"/>
  <p:txStyles>
    <p:titleStyle>
      <a:lvl1pPr algn="ctr" defTabSz="87104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104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ctr" defTabSz="87104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ctr" defTabSz="87104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ctr" defTabSz="871044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00666" algn="ctr" defTabSz="872282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801330" algn="ctr" defTabSz="872282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201995" algn="ctr" defTabSz="872282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602660" algn="ctr" defTabSz="872282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25598" indent="-325598" algn="l" defTabSz="871044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245" indent="-271332" algn="l" defTabSz="871044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89501" indent="-217065" algn="l" defTabSz="871044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6414" indent="-217065" algn="l" defTabSz="871044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1936" indent="-217065" algn="l" defTabSz="871044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63646" indent="-218419" algn="l" defTabSz="872282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64311" indent="-218419" algn="l" defTabSz="872282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64977" indent="-218419" algn="l" defTabSz="872282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65641" indent="-218419" algn="l" defTabSz="872282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t="15000" r="-1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54"/>
          <p:cNvSpPr txBox="1">
            <a:spLocks noChangeArrowheads="1"/>
          </p:cNvSpPr>
          <p:nvPr/>
        </p:nvSpPr>
        <p:spPr bwMode="auto">
          <a:xfrm>
            <a:off x="755470" y="2906953"/>
            <a:ext cx="791845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Il Processo di Certificazione di Turbine Eoliche secondo lo Standard IEC 61400</a:t>
            </a:r>
            <a:endParaRPr lang="it-IT" altLang="it-IT" sz="28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209" y="1086456"/>
            <a:ext cx="2624379" cy="103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51520" y="5651956"/>
            <a:ext cx="379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Ing. Fabio SERPILLI – WEST-Lab, UNIVPM Ancona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410" y="1196690"/>
            <a:ext cx="37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Convegno </a:t>
            </a:r>
            <a:r>
              <a:rPr lang="it-IT" sz="1600" b="1" dirty="0" err="1" smtClean="0">
                <a:solidFill>
                  <a:srgbClr val="D70046"/>
                </a:solidFill>
                <a:latin typeface="Calibri" panose="020F0502020204030204" pitchFamily="34" charset="0"/>
              </a:rPr>
              <a:t>imc-Day</a:t>
            </a:r>
            <a:r>
              <a:rPr lang="it-IT" sz="1600" b="1" dirty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endParaRPr lang="it-IT" sz="1600" b="1" dirty="0" smtClean="0">
              <a:solidFill>
                <a:srgbClr val="D70046"/>
              </a:solidFill>
              <a:latin typeface="Calibri" panose="020F0502020204030204" pitchFamily="34" charset="0"/>
            </a:endParaRPr>
          </a:p>
          <a:p>
            <a:r>
              <a:rPr lang="it-IT" sz="16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Firenze, 19 Maggio 2015 </a:t>
            </a:r>
            <a:endParaRPr lang="it-IT" sz="1600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96" y="1196824"/>
            <a:ext cx="14402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251966" y="3284998"/>
            <a:ext cx="1439714" cy="648072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495" b="2736"/>
          <a:stretch/>
        </p:blipFill>
        <p:spPr bwMode="auto">
          <a:xfrm>
            <a:off x="1979614" y="1628750"/>
            <a:ext cx="3706256" cy="439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996620" y="2546903"/>
            <a:ext cx="4679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 TEST DEVONO ESSERE SVOLTI </a:t>
            </a:r>
            <a:r>
              <a:rPr lang="it-IT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DA UN 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LABORATORIO ACCREDITATO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 L’ENTE </a:t>
            </a:r>
            <a:r>
              <a:rPr lang="it-IT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DI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CERTIFICAZIONE DEVE VALIDARE LE MISURE  VERIFICANDO LA CONFORMITA’ AGLI STANDARD 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ISO/IEC 17020 o 17025</a:t>
            </a:r>
          </a:p>
        </p:txBody>
      </p:sp>
      <p:sp>
        <p:nvSpPr>
          <p:cNvPr id="25606" name="Rettangolo 8"/>
          <p:cNvSpPr>
            <a:spLocks noChangeArrowheads="1"/>
          </p:cNvSpPr>
          <p:nvPr/>
        </p:nvSpPr>
        <p:spPr bwMode="auto">
          <a:xfrm>
            <a:off x="35370" y="1053843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22" y="1124814"/>
            <a:ext cx="14401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99829" y="3847892"/>
            <a:ext cx="1394581" cy="73326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628" name="Rettangolo 6"/>
          <p:cNvSpPr>
            <a:spLocks noChangeArrowheads="1"/>
          </p:cNvSpPr>
          <p:nvPr/>
        </p:nvSpPr>
        <p:spPr bwMode="auto">
          <a:xfrm>
            <a:off x="23942" y="1024017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40" y="3963606"/>
            <a:ext cx="2967219" cy="19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ttangolo 1"/>
          <p:cNvSpPr>
            <a:spLocks noChangeArrowheads="1"/>
          </p:cNvSpPr>
          <p:nvPr/>
        </p:nvSpPr>
        <p:spPr bwMode="auto">
          <a:xfrm>
            <a:off x="1556847" y="1466753"/>
            <a:ext cx="45378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Type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Characteristic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 smtClean="0">
                <a:latin typeface="Calibri" panose="020F0502020204030204" pitchFamily="34" charset="0"/>
              </a:rPr>
              <a:t>Measurements</a:t>
            </a:r>
            <a:r>
              <a:rPr lang="it-IT" sz="1400" dirty="0">
                <a:latin typeface="Calibri" panose="020F0502020204030204" pitchFamily="34" charset="0"/>
              </a:rPr>
              <a:t>: vengono misurate le prestazioni caratteristiche della WT, diverse dalle misurazioni delle prestazioni di potenza (che è invece un elemento obbligatorio nel </a:t>
            </a:r>
            <a:r>
              <a:rPr lang="it-IT" sz="1400" dirty="0" err="1">
                <a:latin typeface="Calibri" panose="020F0502020204030204" pitchFamily="34" charset="0"/>
              </a:rPr>
              <a:t>Type</a:t>
            </a:r>
            <a:r>
              <a:rPr lang="it-IT" sz="1400" dirty="0">
                <a:latin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</a:rPr>
              <a:t>Testing</a:t>
            </a:r>
            <a:r>
              <a:rPr lang="it-IT" sz="1400" dirty="0"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556749" y="2393536"/>
            <a:ext cx="431143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dirty="0">
                <a:latin typeface="Calibri" panose="020F0502020204030204" pitchFamily="34" charset="0"/>
              </a:rPr>
              <a:t>Queste misure opzionali devono essere conformi alle norme IEC 61400:</a:t>
            </a:r>
          </a:p>
          <a:p>
            <a:r>
              <a:rPr lang="it-IT" sz="1300" b="1" dirty="0">
                <a:solidFill>
                  <a:srgbClr val="D70046"/>
                </a:solidFill>
                <a:latin typeface="Calibri" panose="020F0502020204030204" pitchFamily="34" charset="0"/>
              </a:rPr>
              <a:t>IEC 61400-11 </a:t>
            </a:r>
            <a:r>
              <a:rPr lang="it-IT" sz="1300" dirty="0" err="1">
                <a:latin typeface="Calibri" panose="020F0502020204030204" pitchFamily="34" charset="0"/>
              </a:rPr>
              <a:t>Acoustic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noise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measurement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techniques</a:t>
            </a:r>
            <a:endParaRPr lang="it-IT" sz="1300" dirty="0">
              <a:latin typeface="Calibri" panose="020F0502020204030204" pitchFamily="34" charset="0"/>
            </a:endParaRPr>
          </a:p>
          <a:p>
            <a:r>
              <a:rPr lang="it-IT" sz="1300" b="1" dirty="0">
                <a:solidFill>
                  <a:srgbClr val="D70046"/>
                </a:solidFill>
                <a:latin typeface="Calibri" panose="020F0502020204030204" pitchFamily="34" charset="0"/>
              </a:rPr>
              <a:t>IEC 61400-14 </a:t>
            </a:r>
            <a:r>
              <a:rPr lang="it-IT" sz="1300" dirty="0" err="1">
                <a:latin typeface="Calibri" panose="020F0502020204030204" pitchFamily="34" charset="0"/>
              </a:rPr>
              <a:t>Declaration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apparent</a:t>
            </a:r>
            <a:r>
              <a:rPr lang="it-IT" sz="1300" dirty="0">
                <a:latin typeface="Calibri" panose="020F0502020204030204" pitchFamily="34" charset="0"/>
              </a:rPr>
              <a:t> sound </a:t>
            </a:r>
            <a:r>
              <a:rPr lang="it-IT" sz="1300" dirty="0" err="1">
                <a:latin typeface="Calibri" panose="020F0502020204030204" pitchFamily="34" charset="0"/>
              </a:rPr>
              <a:t>power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level</a:t>
            </a:r>
            <a:r>
              <a:rPr lang="it-IT" sz="1300" dirty="0">
                <a:latin typeface="Calibri" panose="020F0502020204030204" pitchFamily="34" charset="0"/>
              </a:rPr>
              <a:t> and </a:t>
            </a:r>
            <a:r>
              <a:rPr lang="it-IT" sz="1300" dirty="0" err="1">
                <a:latin typeface="Calibri" panose="020F0502020204030204" pitchFamily="34" charset="0"/>
              </a:rPr>
              <a:t>tonality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values</a:t>
            </a:r>
            <a:endParaRPr lang="it-IT" sz="1300" dirty="0">
              <a:latin typeface="Calibri" panose="020F0502020204030204" pitchFamily="34" charset="0"/>
            </a:endParaRPr>
          </a:p>
          <a:p>
            <a:r>
              <a:rPr lang="it-IT" sz="1300" b="1" dirty="0">
                <a:solidFill>
                  <a:srgbClr val="D70046"/>
                </a:solidFill>
                <a:latin typeface="Calibri" panose="020F0502020204030204" pitchFamily="34" charset="0"/>
              </a:rPr>
              <a:t>IEC 61400-21 </a:t>
            </a:r>
            <a:r>
              <a:rPr lang="it-IT" sz="1300" dirty="0" err="1">
                <a:latin typeface="Calibri" panose="020F0502020204030204" pitchFamily="34" charset="0"/>
              </a:rPr>
              <a:t>Measurement</a:t>
            </a:r>
            <a:r>
              <a:rPr lang="it-IT" sz="1300" dirty="0">
                <a:latin typeface="Calibri" panose="020F0502020204030204" pitchFamily="34" charset="0"/>
              </a:rPr>
              <a:t> and </a:t>
            </a:r>
            <a:r>
              <a:rPr lang="it-IT" sz="1300" dirty="0" err="1">
                <a:latin typeface="Calibri" panose="020F0502020204030204" pitchFamily="34" charset="0"/>
              </a:rPr>
              <a:t>assessment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power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quality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characteristics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grid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connected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turbines</a:t>
            </a:r>
            <a:endParaRPr lang="it-IT" sz="130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372" r="4917"/>
          <a:stretch/>
        </p:blipFill>
        <p:spPr bwMode="auto">
          <a:xfrm>
            <a:off x="6084210" y="1556740"/>
            <a:ext cx="2923409" cy="33844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9332"/>
            <a:ext cx="1433730" cy="482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251520" y="4509150"/>
            <a:ext cx="1440160" cy="648090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652" name="Rettangolo 6"/>
          <p:cNvSpPr>
            <a:spLocks noChangeArrowheads="1"/>
          </p:cNvSpPr>
          <p:nvPr/>
        </p:nvSpPr>
        <p:spPr bwMode="auto">
          <a:xfrm>
            <a:off x="2051650" y="4509150"/>
            <a:ext cx="636132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Final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Evaluation</a:t>
            </a:r>
            <a:r>
              <a:rPr lang="it-IT" sz="1400" dirty="0">
                <a:latin typeface="Calibri" panose="020F0502020204030204" pitchFamily="34" charset="0"/>
              </a:rPr>
              <a:t>: fornisce la documentazione dei risultati di tutti gli organismi che operano e che sono coinvolti nella valutazione del certificato di omologazione.</a:t>
            </a:r>
          </a:p>
        </p:txBody>
      </p:sp>
      <p:sp>
        <p:nvSpPr>
          <p:cNvPr id="27653" name="Rettangolo 7"/>
          <p:cNvSpPr>
            <a:spLocks noChangeArrowheads="1"/>
          </p:cNvSpPr>
          <p:nvPr/>
        </p:nvSpPr>
        <p:spPr bwMode="auto">
          <a:xfrm>
            <a:off x="36512" y="1197863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12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531" y="1124814"/>
            <a:ext cx="14401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178504" y="5216082"/>
            <a:ext cx="1440160" cy="733268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6" name="Rettangolo 1"/>
          <p:cNvSpPr>
            <a:spLocks noChangeArrowheads="1"/>
          </p:cNvSpPr>
          <p:nvPr/>
        </p:nvSpPr>
        <p:spPr bwMode="auto">
          <a:xfrm>
            <a:off x="1763609" y="5210686"/>
            <a:ext cx="71665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solidFill>
                  <a:srgbClr val="D70046"/>
                </a:solidFill>
                <a:latin typeface="Calibri" panose="020F0502020204030204" pitchFamily="34" charset="0"/>
              </a:rPr>
              <a:t>Type</a:t>
            </a:r>
            <a:r>
              <a:rPr lang="it-IT" sz="14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 Certificate</a:t>
            </a:r>
            <a:r>
              <a:rPr lang="it-IT" sz="1400" dirty="0" smtClean="0">
                <a:latin typeface="Calibri" panose="020F0502020204030204" pitchFamily="34" charset="0"/>
              </a:rPr>
              <a:t>: </a:t>
            </a:r>
            <a:r>
              <a:rPr lang="it-IT" sz="1400" dirty="0">
                <a:latin typeface="Calibri" panose="020F0502020204030204" pitchFamily="34" charset="0"/>
              </a:rPr>
              <a:t>l’organismo di certificazione rilascia un certificato di omologazione </a:t>
            </a:r>
            <a:r>
              <a:rPr lang="it-IT" sz="1400" dirty="0" smtClean="0">
                <a:latin typeface="Calibri" panose="020F0502020204030204" pitchFamily="34" charset="0"/>
              </a:rPr>
              <a:t>(in base </a:t>
            </a:r>
            <a:r>
              <a:rPr lang="it-IT" sz="1400" dirty="0">
                <a:latin typeface="Calibri" panose="020F0502020204030204" pitchFamily="34" charset="0"/>
              </a:rPr>
              <a:t>a una valutazione positiva sulla completezza e la correttezza della </a:t>
            </a:r>
            <a:r>
              <a:rPr lang="it-IT" sz="1400" dirty="0" err="1">
                <a:latin typeface="Calibri" panose="020F0502020204030204" pitchFamily="34" charset="0"/>
              </a:rPr>
              <a:t>Final</a:t>
            </a:r>
            <a:r>
              <a:rPr lang="it-IT" sz="1400" dirty="0">
                <a:latin typeface="Calibri" panose="020F0502020204030204" pitchFamily="34" charset="0"/>
              </a:rPr>
              <a:t> Evaluation.</a:t>
            </a:r>
          </a:p>
          <a:p>
            <a:r>
              <a:rPr lang="it-IT" sz="1400" dirty="0">
                <a:latin typeface="Calibri" panose="020F0502020204030204" pitchFamily="34" charset="0"/>
              </a:rPr>
              <a:t>Il certificato di omologazione deve includere i risultati dei moduli obbligatori e di quelli opzionali. 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3779890" y="1507187"/>
            <a:ext cx="5006207" cy="3506033"/>
            <a:chOff x="1907704" y="1161975"/>
            <a:chExt cx="6649465" cy="39406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1177513"/>
              <a:ext cx="3339002" cy="390719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3454" y="1161975"/>
              <a:ext cx="3193715" cy="394066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  <p:sp>
        <p:nvSpPr>
          <p:cNvPr id="28678" name="Rettangolo 8"/>
          <p:cNvSpPr>
            <a:spLocks noChangeArrowheads="1"/>
          </p:cNvSpPr>
          <p:nvPr/>
        </p:nvSpPr>
        <p:spPr bwMode="auto">
          <a:xfrm>
            <a:off x="34925" y="981833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1"/>
          <p:cNvSpPr>
            <a:spLocks noChangeArrowheads="1"/>
          </p:cNvSpPr>
          <p:nvPr/>
        </p:nvSpPr>
        <p:spPr bwMode="auto">
          <a:xfrm>
            <a:off x="539439" y="1753620"/>
            <a:ext cx="822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Tra i più noti: </a:t>
            </a:r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Germanischer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 Lloyd</a:t>
            </a:r>
            <a:r>
              <a:rPr lang="it-IT" sz="1400" dirty="0">
                <a:latin typeface="Calibri" panose="020F0502020204030204" pitchFamily="34" charset="0"/>
              </a:rPr>
              <a:t>, che prevede una procedura di certificazione che, come nella IEC 61400-22, parte dalla fase di progetto sino a coprire tutte le prove su prototipo.</a:t>
            </a:r>
          </a:p>
        </p:txBody>
      </p:sp>
      <p:sp>
        <p:nvSpPr>
          <p:cNvPr id="29699" name="Rettangolo 5"/>
          <p:cNvSpPr>
            <a:spLocks noChangeArrowheads="1"/>
          </p:cNvSpPr>
          <p:nvPr/>
        </p:nvSpPr>
        <p:spPr bwMode="auto">
          <a:xfrm>
            <a:off x="539439" y="3429000"/>
            <a:ext cx="80651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SMALL WT</a:t>
            </a:r>
            <a:r>
              <a:rPr lang="it-IT" sz="1400" b="1" dirty="0">
                <a:latin typeface="Calibri" panose="020F0502020204030204" pitchFamily="34" charset="0"/>
              </a:rPr>
              <a:t>:</a:t>
            </a:r>
          </a:p>
          <a:p>
            <a:r>
              <a:rPr lang="it-IT" sz="1400" dirty="0" err="1">
                <a:latin typeface="Calibri" panose="020F0502020204030204" pitchFamily="34" charset="0"/>
              </a:rPr>
              <a:t>BWEA-Small</a:t>
            </a:r>
            <a:r>
              <a:rPr lang="it-IT" sz="1400" dirty="0">
                <a:latin typeface="Calibri" panose="020F0502020204030204" pitchFamily="34" charset="0"/>
              </a:rPr>
              <a:t> Wind Turbine Performance and </a:t>
            </a:r>
            <a:r>
              <a:rPr lang="it-IT" sz="1400" dirty="0" err="1">
                <a:latin typeface="Calibri" panose="020F0502020204030204" pitchFamily="34" charset="0"/>
              </a:rPr>
              <a:t>Safety</a:t>
            </a:r>
            <a:r>
              <a:rPr lang="it-IT" sz="1400" dirty="0">
                <a:latin typeface="Calibri" panose="020F0502020204030204" pitchFamily="34" charset="0"/>
              </a:rPr>
              <a:t> Standard (2008)</a:t>
            </a:r>
          </a:p>
          <a:p>
            <a:r>
              <a:rPr lang="it-IT" sz="1400" dirty="0" smtClean="0">
                <a:latin typeface="Calibri" panose="020F0502020204030204" pitchFamily="34" charset="0"/>
              </a:rPr>
              <a:t>AWEA </a:t>
            </a:r>
            <a:r>
              <a:rPr lang="it-IT" sz="1400" dirty="0">
                <a:latin typeface="Calibri" panose="020F0502020204030204" pitchFamily="34" charset="0"/>
              </a:rPr>
              <a:t>9.1-Small Wind Turbine Performance and </a:t>
            </a:r>
            <a:r>
              <a:rPr lang="it-IT" sz="1400" dirty="0" err="1">
                <a:latin typeface="Calibri" panose="020F0502020204030204" pitchFamily="34" charset="0"/>
              </a:rPr>
              <a:t>Safety</a:t>
            </a:r>
            <a:r>
              <a:rPr lang="it-IT" sz="1400" dirty="0">
                <a:latin typeface="Calibri" panose="020F0502020204030204" pitchFamily="34" charset="0"/>
              </a:rPr>
              <a:t> Standard (2009). 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r>
              <a:rPr lang="it-IT" sz="1400" dirty="0">
                <a:latin typeface="Calibri" panose="020F0502020204030204" pitchFamily="34" charset="0"/>
              </a:rPr>
              <a:t>Questi standard richiamano i contenuti delle IEC 61400, sia per i requisiti dei laboratori di prova che per le metodologie di misura.</a:t>
            </a:r>
          </a:p>
        </p:txBody>
      </p:sp>
      <p:sp>
        <p:nvSpPr>
          <p:cNvPr id="29700" name="Rettangolo 6"/>
          <p:cNvSpPr>
            <a:spLocks noChangeArrowheads="1"/>
          </p:cNvSpPr>
          <p:nvPr/>
        </p:nvSpPr>
        <p:spPr bwMode="auto">
          <a:xfrm>
            <a:off x="251520" y="1125853"/>
            <a:ext cx="8640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Altri standard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t="15000" r="-1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2008" y="836712"/>
            <a:ext cx="8934964" cy="191790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637575" y="1916832"/>
            <a:ext cx="6266513" cy="373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30723" name="Rettangolo 1"/>
          <p:cNvSpPr>
            <a:spLocks noChangeArrowheads="1"/>
          </p:cNvSpPr>
          <p:nvPr/>
        </p:nvSpPr>
        <p:spPr bwMode="auto">
          <a:xfrm>
            <a:off x="198831" y="99642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D9004B"/>
                </a:solidFill>
                <a:latin typeface="Calibri" panose="020F0502020204030204" pitchFamily="34" charset="0"/>
              </a:rPr>
              <a:t>WEST-lab</a:t>
            </a:r>
          </a:p>
          <a:p>
            <a:pPr algn="ctr"/>
            <a:r>
              <a:rPr lang="it-IT" sz="2000" b="1" dirty="0">
                <a:solidFill>
                  <a:srgbClr val="D9004B"/>
                </a:solidFill>
                <a:latin typeface="Calibri" panose="020F0502020204030204" pitchFamily="34" charset="0"/>
              </a:rPr>
              <a:t>W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ind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D9004B"/>
                </a:solidFill>
                <a:latin typeface="Calibri" panose="020F0502020204030204" pitchFamily="34" charset="0"/>
              </a:rPr>
              <a:t>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nergy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D9004B"/>
                </a:solidFill>
                <a:latin typeface="Calibri" panose="020F0502020204030204" pitchFamily="34" charset="0"/>
              </a:rPr>
              <a:t>S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tudies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and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D9004B"/>
                </a:solidFill>
                <a:latin typeface="Calibri" panose="020F0502020204030204" pitchFamily="34" charset="0"/>
              </a:rPr>
              <a:t>T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esting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D9004B"/>
                </a:solidFill>
                <a:latin typeface="Calibri" panose="020F0502020204030204" pitchFamily="34" charset="0"/>
              </a:rPr>
              <a:t>lab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oratory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419" y="2078888"/>
            <a:ext cx="8281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WEST-lab si è dotato di tutta la strumentazione necessaria per eseguire test con procedure conformi alla ISO 17025.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Mechanical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Loads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 Energy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(Site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Calibration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&amp; Wind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Assessment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Power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Performance e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Power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Quality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Acoustic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35370" y="11061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D70046"/>
                </a:solidFill>
                <a:latin typeface="Calibri" panose="020F0502020204030204" pitchFamily="34" charset="0"/>
              </a:rPr>
              <a:t>WEST-lab</a:t>
            </a:r>
          </a:p>
          <a:p>
            <a:pPr algn="ctr"/>
            <a:r>
              <a:rPr lang="it-IT" sz="2000" b="1" dirty="0">
                <a:solidFill>
                  <a:srgbClr val="D70046"/>
                </a:solidFill>
                <a:latin typeface="Calibri" panose="020F0502020204030204" pitchFamily="34" charset="0"/>
              </a:rPr>
              <a:t>W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ind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D70046"/>
                </a:solidFill>
                <a:latin typeface="Calibri" panose="020F0502020204030204" pitchFamily="34" charset="0"/>
              </a:rPr>
              <a:t>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nergy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S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tudies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and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T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esting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lab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oratory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98450" y="4953000"/>
            <a:ext cx="3625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1400" dirty="0">
                <a:latin typeface="Calibri" panose="020F0502020204030204" pitchFamily="34" charset="0"/>
              </a:rPr>
              <a:t>modalità misura assistita o stand alone </a:t>
            </a:r>
          </a:p>
        </p:txBody>
      </p:sp>
      <p:sp>
        <p:nvSpPr>
          <p:cNvPr id="32771" name="Rettangolo 1"/>
          <p:cNvSpPr>
            <a:spLocks noChangeArrowheads="1"/>
          </p:cNvSpPr>
          <p:nvPr/>
        </p:nvSpPr>
        <p:spPr bwMode="auto">
          <a:xfrm>
            <a:off x="2483466" y="1156630"/>
            <a:ext cx="4068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Requisiti preliminari strumentazione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338416" y="1609013"/>
            <a:ext cx="8640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1400" dirty="0">
                <a:latin typeface="Calibri" panose="020F0502020204030204" pitchFamily="34" charset="0"/>
              </a:rPr>
              <a:t>necessità di acquisire parallelamente dati acustici, anemometrici e di potenza elettrica 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776463" y="2398284"/>
            <a:ext cx="2602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1400" dirty="0">
                <a:latin typeface="Calibri" panose="020F0502020204030204" pitchFamily="34" charset="0"/>
              </a:rPr>
              <a:t>scelta su un sistema “aperto”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438176" y="3429000"/>
            <a:ext cx="17161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sz="1400" dirty="0">
                <a:latin typeface="Calibri" panose="020F0502020204030204" pitchFamily="34" charset="0"/>
              </a:rPr>
              <a:t>sincronizzazione</a:t>
            </a:r>
            <a:r>
              <a:rPr lang="it-IT" sz="1400" dirty="0">
                <a:latin typeface="Trebuchet MS" pitchFamily="34" charset="0"/>
              </a:rPr>
              <a:t> </a:t>
            </a:r>
          </a:p>
        </p:txBody>
      </p:sp>
      <p:sp>
        <p:nvSpPr>
          <p:cNvPr id="11" name="Freccia angolare in su 10"/>
          <p:cNvSpPr/>
          <p:nvPr/>
        </p:nvSpPr>
        <p:spPr>
          <a:xfrm rot="5400000">
            <a:off x="3876303" y="2115477"/>
            <a:ext cx="684000" cy="451214"/>
          </a:xfrm>
          <a:prstGeom prst="bentUpArrow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3082924" y="3429002"/>
            <a:ext cx="2737567" cy="307777"/>
            <a:chOff x="3082211" y="3429000"/>
            <a:chExt cx="2739001" cy="307823"/>
          </a:xfrm>
        </p:grpSpPr>
        <p:sp>
          <p:nvSpPr>
            <p:cNvPr id="32783" name="Rettangolo 7"/>
            <p:cNvSpPr>
              <a:spLocks noChangeArrowheads="1"/>
            </p:cNvSpPr>
            <p:nvPr/>
          </p:nvSpPr>
          <p:spPr bwMode="auto">
            <a:xfrm>
              <a:off x="4456021" y="3429000"/>
              <a:ext cx="1365191" cy="30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 algn="just">
                <a:buFont typeface="Wingdings" pitchFamily="2" charset="2"/>
                <a:buChar char="Ø"/>
              </a:pPr>
              <a:r>
                <a:rPr lang="it-IT" sz="1400" dirty="0">
                  <a:latin typeface="Calibri" panose="020F0502020204030204" pitchFamily="34" charset="0"/>
                </a:rPr>
                <a:t>modulo GPS</a:t>
              </a:r>
            </a:p>
          </p:txBody>
        </p:sp>
        <p:sp>
          <p:nvSpPr>
            <p:cNvPr id="12" name="Freccia a destra 11"/>
            <p:cNvSpPr/>
            <p:nvPr/>
          </p:nvSpPr>
          <p:spPr>
            <a:xfrm>
              <a:off x="3082211" y="3516326"/>
              <a:ext cx="1273842" cy="200055"/>
            </a:xfrm>
            <a:prstGeom prst="rightArrow">
              <a:avLst/>
            </a:prstGeom>
            <a:solidFill>
              <a:srgbClr val="004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17" name="Gruppo 16"/>
          <p:cNvGrpSpPr>
            <a:grpSpLocks/>
          </p:cNvGrpSpPr>
          <p:nvPr/>
        </p:nvGrpSpPr>
        <p:grpSpPr bwMode="auto">
          <a:xfrm>
            <a:off x="4222462" y="4364583"/>
            <a:ext cx="4244996" cy="541805"/>
            <a:chOff x="3964441" y="4437111"/>
            <a:chExt cx="4244471" cy="541704"/>
          </a:xfrm>
        </p:grpSpPr>
        <p:sp>
          <p:nvSpPr>
            <p:cNvPr id="32781" name="Rettangolo 9"/>
            <p:cNvSpPr>
              <a:spLocks noChangeArrowheads="1"/>
            </p:cNvSpPr>
            <p:nvPr/>
          </p:nvSpPr>
          <p:spPr bwMode="auto">
            <a:xfrm>
              <a:off x="5364088" y="4437111"/>
              <a:ext cx="2844824" cy="3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just">
                <a:buFont typeface="Wingdings" pitchFamily="2" charset="2"/>
                <a:buChar char="Ø"/>
              </a:pPr>
              <a:r>
                <a:rPr lang="it-IT" sz="1400" dirty="0">
                  <a:latin typeface="Calibri" panose="020F0502020204030204" pitchFamily="34" charset="0"/>
                </a:rPr>
                <a:t>procedure </a:t>
              </a:r>
              <a:r>
                <a:rPr lang="it-IT" sz="1400" dirty="0" err="1">
                  <a:latin typeface="Calibri" panose="020F0502020204030204" pitchFamily="34" charset="0"/>
                </a:rPr>
                <a:t>pre</a:t>
              </a:r>
              <a:r>
                <a:rPr lang="it-IT" sz="1400" dirty="0">
                  <a:latin typeface="Calibri" panose="020F0502020204030204" pitchFamily="34" charset="0"/>
                </a:rPr>
                <a:t> impostate</a:t>
              </a:r>
            </a:p>
          </p:txBody>
        </p:sp>
        <p:sp>
          <p:nvSpPr>
            <p:cNvPr id="15" name="Freccia a destra 14"/>
            <p:cNvSpPr/>
            <p:nvPr/>
          </p:nvSpPr>
          <p:spPr>
            <a:xfrm rot="20624331">
              <a:off x="3964441" y="4775653"/>
              <a:ext cx="1214287" cy="203162"/>
            </a:xfrm>
            <a:prstGeom prst="rightArrow">
              <a:avLst/>
            </a:prstGeom>
            <a:solidFill>
              <a:srgbClr val="004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4247632" y="5157240"/>
            <a:ext cx="4994875" cy="738664"/>
            <a:chOff x="3970527" y="5149453"/>
            <a:chExt cx="4993961" cy="738418"/>
          </a:xfrm>
        </p:grpSpPr>
        <p:sp>
          <p:nvSpPr>
            <p:cNvPr id="32779" name="Rettangolo 8"/>
            <p:cNvSpPr>
              <a:spLocks noChangeArrowheads="1"/>
            </p:cNvSpPr>
            <p:nvPr/>
          </p:nvSpPr>
          <p:spPr bwMode="auto">
            <a:xfrm>
              <a:off x="5353583" y="5149453"/>
              <a:ext cx="3610905" cy="738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it-IT" sz="1400" dirty="0">
                  <a:latin typeface="Calibri" panose="020F0502020204030204" pitchFamily="34" charset="0"/>
                </a:rPr>
                <a:t>memorizzazione interna ed invio automatico al server centrale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it-IT" sz="1400" dirty="0">
                  <a:latin typeface="Calibri" panose="020F0502020204030204" pitchFamily="34" charset="0"/>
                </a:rPr>
                <a:t>(Ethernet)</a:t>
              </a:r>
            </a:p>
          </p:txBody>
        </p:sp>
        <p:sp>
          <p:nvSpPr>
            <p:cNvPr id="16" name="Freccia a destra 15"/>
            <p:cNvSpPr/>
            <p:nvPr/>
          </p:nvSpPr>
          <p:spPr>
            <a:xfrm rot="1062801">
              <a:off x="3970527" y="5326877"/>
              <a:ext cx="1214216" cy="203132"/>
            </a:xfrm>
            <a:prstGeom prst="rightArrow">
              <a:avLst/>
            </a:prstGeom>
            <a:solidFill>
              <a:srgbClr val="004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2"/>
          <p:cNvSpPr>
            <a:spLocks noChangeArrowheads="1"/>
          </p:cNvSpPr>
          <p:nvPr/>
        </p:nvSpPr>
        <p:spPr bwMode="auto">
          <a:xfrm>
            <a:off x="250825" y="1548296"/>
            <a:ext cx="49276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CH" sz="1400" dirty="0">
                <a:latin typeface="Calibri" panose="020F0502020204030204" pitchFamily="34" charset="0"/>
              </a:rPr>
              <a:t>Sistema di acquisizione : </a:t>
            </a:r>
            <a:r>
              <a:rPr lang="it-CH" sz="1500" b="1" dirty="0" err="1" smtClean="0">
                <a:solidFill>
                  <a:srgbClr val="D70046"/>
                </a:solidFill>
                <a:latin typeface="Calibri" panose="020F0502020204030204" pitchFamily="34" charset="0"/>
              </a:rPr>
              <a:t>imc</a:t>
            </a:r>
            <a:r>
              <a:rPr lang="it-CH" sz="15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 C-SERIES</a:t>
            </a:r>
            <a:endParaRPr lang="it-CH" sz="1500" b="1" dirty="0">
              <a:solidFill>
                <a:srgbClr val="D70046"/>
              </a:solidFill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it-CH" sz="1400" dirty="0">
                <a:latin typeface="Calibri" panose="020F0502020204030204" pitchFamily="34" charset="0"/>
              </a:rPr>
              <a:t> anemometri a coppette </a:t>
            </a:r>
          </a:p>
          <a:p>
            <a:pPr algn="just">
              <a:buFontTx/>
              <a:buChar char="-"/>
            </a:pPr>
            <a:r>
              <a:rPr lang="it-CH" sz="1400" dirty="0">
                <a:latin typeface="Calibri" panose="020F0502020204030204" pitchFamily="34" charset="0"/>
              </a:rPr>
              <a:t> sensori a banderuola (</a:t>
            </a:r>
            <a:r>
              <a:rPr lang="it-CH" sz="1400" dirty="0" err="1">
                <a:latin typeface="Calibri" panose="020F0502020204030204" pitchFamily="34" charset="0"/>
              </a:rPr>
              <a:t>wind</a:t>
            </a:r>
            <a:r>
              <a:rPr lang="it-CH" sz="1400" dirty="0">
                <a:latin typeface="Calibri" panose="020F0502020204030204" pitchFamily="34" charset="0"/>
              </a:rPr>
              <a:t> vane) </a:t>
            </a:r>
          </a:p>
          <a:p>
            <a:pPr algn="just">
              <a:buFontTx/>
              <a:buChar char="-"/>
            </a:pPr>
            <a:r>
              <a:rPr lang="it-CH" sz="1400" dirty="0">
                <a:latin typeface="Calibri" panose="020F0502020204030204" pitchFamily="34" charset="0"/>
              </a:rPr>
              <a:t> sensori di temperatura</a:t>
            </a:r>
          </a:p>
          <a:p>
            <a:pPr algn="just">
              <a:buFontTx/>
              <a:buChar char="-"/>
            </a:pPr>
            <a:r>
              <a:rPr lang="it-CH" sz="1400" dirty="0">
                <a:latin typeface="Calibri" panose="020F0502020204030204" pitchFamily="34" charset="0"/>
              </a:rPr>
              <a:t> sensori umidità</a:t>
            </a:r>
          </a:p>
          <a:p>
            <a:pPr algn="just">
              <a:buFontTx/>
              <a:buChar char="-"/>
            </a:pPr>
            <a:r>
              <a:rPr lang="it-CH" sz="1400" dirty="0">
                <a:latin typeface="Calibri" panose="020F0502020204030204" pitchFamily="34" charset="0"/>
              </a:rPr>
              <a:t> sensori Pressione</a:t>
            </a:r>
          </a:p>
        </p:txBody>
      </p:sp>
      <p:sp>
        <p:nvSpPr>
          <p:cNvPr id="35844" name="Rettangolo 6"/>
          <p:cNvSpPr>
            <a:spLocks noChangeArrowheads="1"/>
          </p:cNvSpPr>
          <p:nvPr/>
        </p:nvSpPr>
        <p:spPr bwMode="auto">
          <a:xfrm>
            <a:off x="3275820" y="1012610"/>
            <a:ext cx="241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Wind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Rettangolo 3"/>
          <p:cNvSpPr>
            <a:spLocks noChangeArrowheads="1"/>
          </p:cNvSpPr>
          <p:nvPr/>
        </p:nvSpPr>
        <p:spPr bwMode="auto">
          <a:xfrm>
            <a:off x="4644009" y="4149725"/>
            <a:ext cx="422694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CH" sz="1400" dirty="0">
                <a:latin typeface="Calibri" panose="020F0502020204030204" pitchFamily="34" charset="0"/>
              </a:rPr>
              <a:t>La rilevazione delle variabili fisiche avviene mediante i sensori elencati installati su una torre anemometrica collocati su tre piani di misura, al fine di poter ricostruire per le grandezze acquisite il relativo profilo altimetrico. </a:t>
            </a: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657220"/>
            <a:ext cx="34559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4" name="Picture 14" descr="Wind Shea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650" y="3306323"/>
            <a:ext cx="2379350" cy="2714179"/>
          </a:xfrm>
          <a:prstGeom prst="rect">
            <a:avLst/>
          </a:prstGeom>
          <a:noFill/>
        </p:spPr>
      </p:pic>
      <p:pic>
        <p:nvPicPr>
          <p:cNvPr id="35851" name="Picture 11" descr="Wind_rose_1"/>
          <p:cNvPicPr>
            <a:picLocks noChangeAspect="1" noChangeArrowheads="1"/>
          </p:cNvPicPr>
          <p:nvPr/>
        </p:nvPicPr>
        <p:blipFill rotWithShape="1">
          <a:blip r:embed="rId5" cstate="print"/>
          <a:srcRect l="8991" r="11024"/>
          <a:stretch/>
        </p:blipFill>
        <p:spPr bwMode="auto">
          <a:xfrm>
            <a:off x="323411" y="3059906"/>
            <a:ext cx="2520350" cy="20575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9" b="3017"/>
          <a:stretch/>
        </p:blipFill>
        <p:spPr bwMode="auto">
          <a:xfrm>
            <a:off x="1043510" y="1340710"/>
            <a:ext cx="6969770" cy="46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3090930" y="1012610"/>
            <a:ext cx="241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Wind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876138" y="4725180"/>
            <a:ext cx="194427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i</a:t>
            </a:r>
            <a:r>
              <a:rPr lang="it-IT" sz="11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mc</a:t>
            </a:r>
            <a:r>
              <a:rPr lang="it-IT" sz="11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CS-7008-N data-</a:t>
            </a:r>
            <a:r>
              <a:rPr lang="it-IT" sz="11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logger</a:t>
            </a:r>
            <a:endParaRPr lang="it-IT" sz="11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9590" y="1412720"/>
            <a:ext cx="18002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 smtClean="0">
                <a:solidFill>
                  <a:srgbClr val="D70046"/>
                </a:solidFill>
                <a:latin typeface="Calibri" panose="020F0502020204030204" pitchFamily="34" charset="0"/>
              </a:rPr>
              <a:t>Anemometric</a:t>
            </a:r>
            <a:r>
              <a:rPr lang="it-IT" sz="10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000" b="1" dirty="0" err="1" smtClean="0">
                <a:solidFill>
                  <a:srgbClr val="D70046"/>
                </a:solidFill>
                <a:latin typeface="Calibri" panose="020F0502020204030204" pitchFamily="34" charset="0"/>
              </a:rPr>
              <a:t>Tower</a:t>
            </a:r>
            <a:endParaRPr lang="it-IT" sz="1000" b="1" dirty="0" smtClean="0">
              <a:solidFill>
                <a:srgbClr val="D70046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10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Site: Serrapetrona MAIT</a:t>
            </a:r>
          </a:p>
          <a:p>
            <a:pPr algn="ctr"/>
            <a:endParaRPr lang="it-IT" sz="4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4060" y="1454539"/>
            <a:ext cx="1980275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D70046"/>
                </a:solidFill>
              </a:rPr>
              <a:t>IEC 61400-12-1 </a:t>
            </a:r>
            <a:r>
              <a:rPr lang="it-IT" sz="1000" b="1" dirty="0" err="1" smtClean="0">
                <a:solidFill>
                  <a:srgbClr val="D70046"/>
                </a:solidFill>
              </a:rPr>
              <a:t>sensors</a:t>
            </a:r>
            <a:endParaRPr lang="it-IT" sz="1000" b="1" dirty="0">
              <a:solidFill>
                <a:srgbClr val="D7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5401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6"/>
          <p:cNvSpPr>
            <a:spLocks noChangeArrowheads="1"/>
          </p:cNvSpPr>
          <p:nvPr/>
        </p:nvSpPr>
        <p:spPr bwMode="auto">
          <a:xfrm>
            <a:off x="323410" y="1700760"/>
            <a:ext cx="864235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dirty="0">
              <a:latin typeface="Calibri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61400-1 Design </a:t>
            </a:r>
            <a:r>
              <a:rPr lang="it-IT" sz="1300" dirty="0" err="1">
                <a:latin typeface="Calibri" panose="020F0502020204030204" pitchFamily="34" charset="0"/>
              </a:rPr>
              <a:t>requirements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 </a:t>
            </a:r>
            <a:r>
              <a:rPr lang="it-IT" sz="1300" dirty="0" err="1">
                <a:latin typeface="Calibri" panose="020F0502020204030204" pitchFamily="34" charset="0"/>
              </a:rPr>
              <a:t>Small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turbines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61400-3 Design </a:t>
            </a:r>
            <a:r>
              <a:rPr lang="it-IT" sz="1300" dirty="0" err="1">
                <a:latin typeface="Calibri" panose="020F0502020204030204" pitchFamily="34" charset="0"/>
              </a:rPr>
              <a:t>requirements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for</a:t>
            </a:r>
            <a:r>
              <a:rPr lang="it-IT" sz="1300" dirty="0">
                <a:latin typeface="Calibri" panose="020F0502020204030204" pitchFamily="34" charset="0"/>
              </a:rPr>
              <a:t> offshore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turbines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61400-3-2 Design </a:t>
            </a:r>
            <a:r>
              <a:rPr lang="it-IT" sz="1300" dirty="0" err="1">
                <a:latin typeface="Calibri" panose="020F0502020204030204" pitchFamily="34" charset="0"/>
              </a:rPr>
              <a:t>requirements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for</a:t>
            </a:r>
            <a:r>
              <a:rPr lang="it-IT" sz="1300" dirty="0">
                <a:latin typeface="Calibri" panose="020F0502020204030204" pitchFamily="34" charset="0"/>
              </a:rPr>
              <a:t> </a:t>
            </a:r>
            <a:r>
              <a:rPr lang="it-IT" sz="1300" dirty="0" err="1">
                <a:latin typeface="Calibri" panose="020F0502020204030204" pitchFamily="34" charset="0"/>
              </a:rPr>
              <a:t>floating</a:t>
            </a:r>
            <a:r>
              <a:rPr lang="it-IT" sz="1300" dirty="0">
                <a:latin typeface="Calibri" panose="020F0502020204030204" pitchFamily="34" charset="0"/>
              </a:rPr>
              <a:t> offshore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turbines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61400-4 Design </a:t>
            </a:r>
            <a:r>
              <a:rPr lang="it-IT" sz="1300" dirty="0" err="1">
                <a:latin typeface="Calibri" panose="020F0502020204030204" pitchFamily="34" charset="0"/>
              </a:rPr>
              <a:t>requirements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for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turbine </a:t>
            </a:r>
            <a:r>
              <a:rPr lang="it-IT" sz="1300" dirty="0" err="1">
                <a:latin typeface="Calibri" panose="020F0502020204030204" pitchFamily="34" charset="0"/>
              </a:rPr>
              <a:t>gearboxes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61400-5 Wind turbine </a:t>
            </a:r>
            <a:r>
              <a:rPr lang="it-IT" sz="1300" dirty="0" err="1">
                <a:latin typeface="Calibri" panose="020F0502020204030204" pitchFamily="34" charset="0"/>
              </a:rPr>
              <a:t>rotor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blades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61400-11 </a:t>
            </a:r>
            <a:r>
              <a:rPr lang="it-IT" sz="1300" dirty="0" err="1">
                <a:latin typeface="Calibri" panose="020F0502020204030204" pitchFamily="34" charset="0"/>
              </a:rPr>
              <a:t>Acoustic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noise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measurement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techniques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61400-12 Wind turbine </a:t>
            </a:r>
            <a:r>
              <a:rPr lang="it-IT" sz="1300" dirty="0" err="1">
                <a:latin typeface="Calibri" panose="020F0502020204030204" pitchFamily="34" charset="0"/>
              </a:rPr>
              <a:t>power</a:t>
            </a:r>
            <a:r>
              <a:rPr lang="it-IT" sz="1300" dirty="0">
                <a:latin typeface="Calibri" panose="020F0502020204030204" pitchFamily="34" charset="0"/>
              </a:rPr>
              <a:t> performance </a:t>
            </a:r>
            <a:r>
              <a:rPr lang="it-IT" sz="1300" dirty="0" err="1">
                <a:latin typeface="Calibri" panose="020F0502020204030204" pitchFamily="34" charset="0"/>
              </a:rPr>
              <a:t>testing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61400-13 </a:t>
            </a:r>
            <a:r>
              <a:rPr lang="it-IT" sz="1300" dirty="0" err="1">
                <a:latin typeface="Calibri" panose="020F0502020204030204" pitchFamily="34" charset="0"/>
              </a:rPr>
              <a:t>Measurement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mechanical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loads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61400-14 </a:t>
            </a:r>
            <a:r>
              <a:rPr lang="it-IT" sz="1300" dirty="0" err="1">
                <a:latin typeface="Calibri" panose="020F0502020204030204" pitchFamily="34" charset="0"/>
              </a:rPr>
              <a:t>Declaration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apparent</a:t>
            </a:r>
            <a:r>
              <a:rPr lang="it-IT" sz="1300" dirty="0">
                <a:latin typeface="Calibri" panose="020F0502020204030204" pitchFamily="34" charset="0"/>
              </a:rPr>
              <a:t> sound </a:t>
            </a:r>
            <a:r>
              <a:rPr lang="it-IT" sz="1300" dirty="0" err="1">
                <a:latin typeface="Calibri" panose="020F0502020204030204" pitchFamily="34" charset="0"/>
              </a:rPr>
              <a:t>power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level</a:t>
            </a:r>
            <a:r>
              <a:rPr lang="it-IT" sz="1300" dirty="0">
                <a:latin typeface="Calibri" panose="020F0502020204030204" pitchFamily="34" charset="0"/>
              </a:rPr>
              <a:t> and </a:t>
            </a:r>
            <a:r>
              <a:rPr lang="it-IT" sz="1300" dirty="0" err="1">
                <a:latin typeface="Calibri" panose="020F0502020204030204" pitchFamily="34" charset="0"/>
              </a:rPr>
              <a:t>tonality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values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61400-21 </a:t>
            </a:r>
            <a:r>
              <a:rPr lang="it-IT" sz="1300" dirty="0" err="1">
                <a:latin typeface="Calibri" panose="020F0502020204030204" pitchFamily="34" charset="0"/>
              </a:rPr>
              <a:t>Measurement</a:t>
            </a:r>
            <a:r>
              <a:rPr lang="it-IT" sz="1300" dirty="0">
                <a:latin typeface="Calibri" panose="020F0502020204030204" pitchFamily="34" charset="0"/>
              </a:rPr>
              <a:t> and </a:t>
            </a:r>
            <a:r>
              <a:rPr lang="it-IT" sz="1300" dirty="0" err="1">
                <a:latin typeface="Calibri" panose="020F0502020204030204" pitchFamily="34" charset="0"/>
              </a:rPr>
              <a:t>assessment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power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quality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characteristics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grid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connected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turbines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61400-22 </a:t>
            </a:r>
            <a:r>
              <a:rPr lang="it-IT" sz="1300" dirty="0" err="1">
                <a:latin typeface="Calibri" panose="020F0502020204030204" pitchFamily="34" charset="0"/>
              </a:rPr>
              <a:t>Conformity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testing</a:t>
            </a:r>
            <a:r>
              <a:rPr lang="it-IT" sz="1300" dirty="0">
                <a:latin typeface="Calibri" panose="020F0502020204030204" pitchFamily="34" charset="0"/>
              </a:rPr>
              <a:t> and </a:t>
            </a:r>
            <a:r>
              <a:rPr lang="it-IT" sz="1300" dirty="0" err="1">
                <a:latin typeface="Calibri" panose="020F0502020204030204" pitchFamily="34" charset="0"/>
              </a:rPr>
              <a:t>certification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61400-23 </a:t>
            </a:r>
            <a:r>
              <a:rPr lang="it-IT" sz="1300" dirty="0" err="1">
                <a:latin typeface="Calibri" panose="020F0502020204030204" pitchFamily="34" charset="0"/>
              </a:rPr>
              <a:t>Full-scale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structural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testing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of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rotor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blades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61400-24 </a:t>
            </a:r>
            <a:r>
              <a:rPr lang="it-IT" sz="1300" dirty="0" err="1">
                <a:latin typeface="Calibri" panose="020F0502020204030204" pitchFamily="34" charset="0"/>
              </a:rPr>
              <a:t>Lightning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protection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61400-25 </a:t>
            </a:r>
            <a:r>
              <a:rPr lang="it-IT" sz="1300" dirty="0" err="1">
                <a:latin typeface="Calibri" panose="020F0502020204030204" pitchFamily="34" charset="0"/>
              </a:rPr>
              <a:t>Communication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protocol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 26 </a:t>
            </a:r>
            <a:r>
              <a:rPr lang="it-IT" sz="1300" dirty="0" err="1">
                <a:latin typeface="Calibri" panose="020F0502020204030204" pitchFamily="34" charset="0"/>
              </a:rPr>
              <a:t>Time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based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availability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for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turbines</a:t>
            </a:r>
            <a:endParaRPr lang="it-IT" sz="1300" dirty="0">
              <a:latin typeface="Calibri" panose="020F0502020204030204" pitchFamily="34" charset="0"/>
            </a:endParaRPr>
          </a:p>
          <a:p>
            <a:pPr algn="just"/>
            <a:r>
              <a:rPr lang="it-IT" sz="1300" dirty="0">
                <a:latin typeface="Calibri" panose="020F0502020204030204" pitchFamily="34" charset="0"/>
              </a:rPr>
              <a:t>IEC 61400-27 </a:t>
            </a:r>
            <a:r>
              <a:rPr lang="it-IT" sz="1300" dirty="0" err="1">
                <a:latin typeface="Calibri" panose="020F0502020204030204" pitchFamily="34" charset="0"/>
              </a:rPr>
              <a:t>Electrical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simulation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models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for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power</a:t>
            </a:r>
            <a:r>
              <a:rPr lang="it-IT" sz="1300" dirty="0">
                <a:latin typeface="Calibri" panose="020F0502020204030204" pitchFamily="34" charset="0"/>
              </a:rPr>
              <a:t> generation (</a:t>
            </a:r>
            <a:r>
              <a:rPr lang="it-IT" sz="1300" dirty="0" err="1">
                <a:latin typeface="Calibri" panose="020F0502020204030204" pitchFamily="34" charset="0"/>
              </a:rPr>
              <a:t>Committee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>
                <a:latin typeface="Calibri" panose="020F0502020204030204" pitchFamily="34" charset="0"/>
              </a:rPr>
              <a:t>Draft</a:t>
            </a:r>
            <a:r>
              <a:rPr lang="it-IT" sz="13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90072" y="1196690"/>
            <a:ext cx="619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4687"/>
                </a:solidFill>
                <a:latin typeface="Calibri" pitchFamily="34" charset="0"/>
              </a:rPr>
              <a:t>La Famiglia di Norme Serie IEC 61400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tente\Desktop\Pubblicazioni\Instr.DEvices 2015\Foto serrapetrona 18 mag 2015\DSC03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0647" y="1670746"/>
            <a:ext cx="4944614" cy="37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tente\Desktop\Pubblicazioni\Instr.DEvices 2015\Foto serrapetrona 18 mag 2015\Parafulmini MAIT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7083" y="1565726"/>
            <a:ext cx="4104457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05400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510" y="1421689"/>
            <a:ext cx="6948341" cy="175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660" y="3220989"/>
            <a:ext cx="5112710" cy="27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3096939" y="981833"/>
            <a:ext cx="26379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200" b="1" dirty="0">
                <a:solidFill>
                  <a:srgbClr val="004687"/>
                </a:solidFill>
                <a:latin typeface="Calibri" panose="020F0502020204030204" pitchFamily="34" charset="0"/>
              </a:rPr>
              <a:t>Wind </a:t>
            </a:r>
            <a:r>
              <a:rPr lang="it-IT" sz="22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endParaRPr lang="it-IT" sz="22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3778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394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3234950" y="981833"/>
            <a:ext cx="241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Wind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64594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ttangolo 6"/>
          <p:cNvSpPr>
            <a:spLocks noChangeArrowheads="1"/>
          </p:cNvSpPr>
          <p:nvPr/>
        </p:nvSpPr>
        <p:spPr bwMode="auto">
          <a:xfrm>
            <a:off x="2335574" y="1084620"/>
            <a:ext cx="4180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Wind </a:t>
            </a:r>
            <a:r>
              <a:rPr lang="en-US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- 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site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calibration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grpSp>
        <p:nvGrpSpPr>
          <p:cNvPr id="42019" name="Group 35"/>
          <p:cNvGrpSpPr>
            <a:grpSpLocks/>
          </p:cNvGrpSpPr>
          <p:nvPr/>
        </p:nvGrpSpPr>
        <p:grpSpPr bwMode="auto">
          <a:xfrm>
            <a:off x="323410" y="1670440"/>
            <a:ext cx="3644900" cy="2406650"/>
            <a:chOff x="204" y="663"/>
            <a:chExt cx="2296" cy="1516"/>
          </a:xfrm>
        </p:grpSpPr>
        <p:pic>
          <p:nvPicPr>
            <p:cNvPr id="42015" name="Picture 31" descr="Wind_rose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663"/>
              <a:ext cx="2296" cy="1516"/>
            </a:xfrm>
            <a:prstGeom prst="rect">
              <a:avLst/>
            </a:prstGeom>
            <a:noFill/>
          </p:spPr>
        </p:pic>
        <p:sp>
          <p:nvSpPr>
            <p:cNvPr id="42016" name="Rectangle 32"/>
            <p:cNvSpPr>
              <a:spLocks noChangeArrowheads="1"/>
            </p:cNvSpPr>
            <p:nvPr/>
          </p:nvSpPr>
          <p:spPr bwMode="auto">
            <a:xfrm>
              <a:off x="204" y="709"/>
              <a:ext cx="11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D70046"/>
                  </a:solidFill>
                  <a:latin typeface="Calibri" panose="020F0502020204030204" pitchFamily="34" charset="0"/>
                </a:rPr>
                <a:t>Direzioni prevalenti</a:t>
              </a:r>
            </a:p>
          </p:txBody>
        </p:sp>
      </p:grpSp>
      <p:grpSp>
        <p:nvGrpSpPr>
          <p:cNvPr id="42020" name="Group 36"/>
          <p:cNvGrpSpPr>
            <a:grpSpLocks/>
          </p:cNvGrpSpPr>
          <p:nvPr/>
        </p:nvGrpSpPr>
        <p:grpSpPr bwMode="auto">
          <a:xfrm>
            <a:off x="5444769" y="1670440"/>
            <a:ext cx="3644900" cy="2406650"/>
            <a:chOff x="3152" y="663"/>
            <a:chExt cx="2296" cy="1516"/>
          </a:xfrm>
        </p:grpSpPr>
        <p:pic>
          <p:nvPicPr>
            <p:cNvPr id="42013" name="Picture 29" descr="Wind_rose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663"/>
              <a:ext cx="2296" cy="1516"/>
            </a:xfrm>
            <a:prstGeom prst="rect">
              <a:avLst/>
            </a:prstGeom>
            <a:noFill/>
          </p:spPr>
        </p:pic>
        <p:sp>
          <p:nvSpPr>
            <p:cNvPr id="42017" name="Rectangle 33"/>
            <p:cNvSpPr>
              <a:spLocks noChangeArrowheads="1"/>
            </p:cNvSpPr>
            <p:nvPr/>
          </p:nvSpPr>
          <p:spPr bwMode="auto">
            <a:xfrm>
              <a:off x="3198" y="709"/>
              <a:ext cx="67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D70046"/>
                  </a:solidFill>
                  <a:latin typeface="Calibri" panose="020F0502020204030204" pitchFamily="34" charset="0"/>
                </a:rPr>
                <a:t>Frequenza</a:t>
              </a:r>
            </a:p>
          </p:txBody>
        </p: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3036532" y="3614710"/>
            <a:ext cx="3644900" cy="2406650"/>
            <a:chOff x="1655" y="2614"/>
            <a:chExt cx="2296" cy="1516"/>
          </a:xfrm>
        </p:grpSpPr>
        <p:pic>
          <p:nvPicPr>
            <p:cNvPr id="42014" name="Picture 30" descr="Wind_rose_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2614"/>
              <a:ext cx="2296" cy="1516"/>
            </a:xfrm>
            <a:prstGeom prst="rect">
              <a:avLst/>
            </a:prstGeom>
            <a:noFill/>
          </p:spPr>
        </p:pic>
        <p:sp>
          <p:nvSpPr>
            <p:cNvPr id="42018" name="Rectangle 34"/>
            <p:cNvSpPr>
              <a:spLocks noChangeArrowheads="1"/>
            </p:cNvSpPr>
            <p:nvPr/>
          </p:nvSpPr>
          <p:spPr bwMode="auto">
            <a:xfrm>
              <a:off x="1701" y="2659"/>
              <a:ext cx="51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D70046"/>
                  </a:solidFill>
                  <a:latin typeface="Calibri" panose="020F0502020204030204" pitchFamily="34" charset="0"/>
                </a:rPr>
                <a:t>Energia</a:t>
              </a:r>
            </a:p>
          </p:txBody>
        </p:sp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6"/>
          <p:cNvSpPr>
            <a:spLocks noChangeArrowheads="1"/>
          </p:cNvSpPr>
          <p:nvPr/>
        </p:nvSpPr>
        <p:spPr bwMode="auto">
          <a:xfrm>
            <a:off x="1763610" y="1167672"/>
            <a:ext cx="46470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Acoustic </a:t>
            </a:r>
            <a:r>
              <a:rPr lang="it-IT" sz="20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- IEC 61400-11 V3</a:t>
            </a:r>
          </a:p>
          <a:p>
            <a:pPr>
              <a:buClr>
                <a:srgbClr val="C00000"/>
              </a:buClr>
            </a:pPr>
            <a:r>
              <a:rPr lang="it-IT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Requisiti strumentazione</a:t>
            </a:r>
            <a:endParaRPr lang="it-IT" b="1" dirty="0">
              <a:solidFill>
                <a:srgbClr val="D7004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0555940"/>
              </p:ext>
            </p:extLst>
          </p:nvPr>
        </p:nvGraphicFramePr>
        <p:xfrm>
          <a:off x="1115520" y="2204830"/>
          <a:ext cx="7201000" cy="2737104"/>
        </p:xfrm>
        <a:graphic>
          <a:graphicData uri="http://schemas.openxmlformats.org/drawingml/2006/table">
            <a:tbl>
              <a:tblPr firstRow="1" firstCol="1" bandRow="1"/>
              <a:tblGrid>
                <a:gridCol w="2766561"/>
                <a:gridCol w="44344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Calibratore acustico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IEC 60942– Class 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Integrating</a:t>
                      </a: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meter</a:t>
                      </a:r>
                      <a:endParaRPr lang="it-IT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IEC 61672 – Class 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Analizzatore di spettro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IEC 61672 – Class 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Filtri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1/3 da 20 Hz a 10 KHz: IEC 61260 – Class 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Narrow-Band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da 20 Hz a 11200 Hz: IEC 61672 Class 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Microfoni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IEC 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61672 – Class 1 – ½”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278469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327" y="2492896"/>
            <a:ext cx="3045089" cy="340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ttangolo 6"/>
          <p:cNvSpPr>
            <a:spLocks noChangeArrowheads="1"/>
          </p:cNvSpPr>
          <p:nvPr/>
        </p:nvSpPr>
        <p:spPr bwMode="auto">
          <a:xfrm>
            <a:off x="1726445" y="1053843"/>
            <a:ext cx="4647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Acoustic </a:t>
            </a:r>
            <a:r>
              <a:rPr lang="it-IT" sz="20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- IEC 61400-11 V3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73" y="1522369"/>
            <a:ext cx="4622800" cy="28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744159" y="3508362"/>
            <a:ext cx="5444165" cy="2540314"/>
            <a:chOff x="1744159" y="3573016"/>
            <a:chExt cx="6356234" cy="2965896"/>
          </a:xfrm>
        </p:grpSpPr>
        <p:pic>
          <p:nvPicPr>
            <p:cNvPr id="2051" name="Picture 3" descr="C:\Documents and Settings\utente\Desktop\Pubblicazioni\Instr.DEvices 2015\IMG-20150518-WA00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98528" y="4758330"/>
              <a:ext cx="1526213" cy="2034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nettore 2 4"/>
            <p:cNvCxnSpPr/>
            <p:nvPr/>
          </p:nvCxnSpPr>
          <p:spPr>
            <a:xfrm flipH="1">
              <a:off x="2195736" y="3573016"/>
              <a:ext cx="4853210" cy="263534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>
              <a:off x="2454322" y="5260726"/>
              <a:ext cx="3629847" cy="90715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2699792" y="5301208"/>
              <a:ext cx="5400601" cy="8666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 flipH="1">
              <a:off x="3059834" y="5822603"/>
              <a:ext cx="3989112" cy="3857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283987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ttangolo 6"/>
          <p:cNvSpPr>
            <a:spLocks noChangeArrowheads="1"/>
          </p:cNvSpPr>
          <p:nvPr/>
        </p:nvSpPr>
        <p:spPr bwMode="auto">
          <a:xfrm>
            <a:off x="1798455" y="1053843"/>
            <a:ext cx="4647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Acoustic </a:t>
            </a:r>
            <a:r>
              <a:rPr lang="it-IT" sz="20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- IEC 61400-11 V3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 descr="C:\Documents and Settings\utente\Desktop\Pubblicazioni\Instr.DEvices 2015\IMG-20150518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611" y="1124744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tente\Desktop\Pubblicazioni\Instr.DEvices 2015\IMG-20150518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141240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251520" y="3140968"/>
            <a:ext cx="3983093" cy="2841201"/>
            <a:chOff x="251520" y="3140968"/>
            <a:chExt cx="3983093" cy="2841201"/>
          </a:xfrm>
        </p:grpSpPr>
        <p:sp>
          <p:nvSpPr>
            <p:cNvPr id="2" name="Ovale 1"/>
            <p:cNvSpPr/>
            <p:nvPr/>
          </p:nvSpPr>
          <p:spPr>
            <a:xfrm>
              <a:off x="251520" y="3140968"/>
              <a:ext cx="3816428" cy="1014638"/>
            </a:xfrm>
            <a:prstGeom prst="ellipse">
              <a:avLst/>
            </a:prstGeom>
            <a:noFill/>
            <a:ln>
              <a:solidFill>
                <a:srgbClr val="D7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1257333" y="4293096"/>
              <a:ext cx="10940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 smtClean="0">
                  <a:solidFill>
                    <a:srgbClr val="004687"/>
                  </a:solidFill>
                  <a:latin typeface="Calibri" panose="020F0502020204030204" pitchFamily="34" charset="0"/>
                </a:rPr>
                <a:t>AUDIO 4</a:t>
              </a:r>
              <a:endParaRPr lang="it-IT" sz="2000" b="1" dirty="0">
                <a:solidFill>
                  <a:srgbClr val="004687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2" y="4851546"/>
              <a:ext cx="3623051" cy="1130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o 9"/>
          <p:cNvGrpSpPr/>
          <p:nvPr/>
        </p:nvGrpSpPr>
        <p:grpSpPr>
          <a:xfrm>
            <a:off x="4932040" y="2784005"/>
            <a:ext cx="1008112" cy="1900149"/>
            <a:chOff x="4932040" y="2784005"/>
            <a:chExt cx="1008112" cy="1900149"/>
          </a:xfrm>
        </p:grpSpPr>
        <p:sp>
          <p:nvSpPr>
            <p:cNvPr id="8" name="Ovale 7"/>
            <p:cNvSpPr/>
            <p:nvPr/>
          </p:nvSpPr>
          <p:spPr>
            <a:xfrm>
              <a:off x="4932040" y="2784005"/>
              <a:ext cx="1008112" cy="864282"/>
            </a:xfrm>
            <a:prstGeom prst="ellipse">
              <a:avLst/>
            </a:prstGeom>
            <a:noFill/>
            <a:ln w="38100">
              <a:solidFill>
                <a:srgbClr val="D7004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4932040" y="4314822"/>
              <a:ext cx="574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004687"/>
                  </a:solidFill>
                  <a:latin typeface="Calibri" panose="020F0502020204030204" pitchFamily="34" charset="0"/>
                </a:rPr>
                <a:t>LAN</a:t>
              </a:r>
              <a:endParaRPr lang="it-IT" dirty="0">
                <a:solidFill>
                  <a:srgbClr val="004687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120410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Nuova cartella\parametri misurabi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68" y="1547956"/>
            <a:ext cx="8951428" cy="44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2001084" y="1012610"/>
            <a:ext cx="5091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Acoustic </a:t>
            </a:r>
            <a:r>
              <a:rPr lang="it-IT" sz="20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- Parametri misurabili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0067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76438"/>
            <a:ext cx="82375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6"/>
          <p:cNvSpPr>
            <a:spLocks noChangeArrowheads="1"/>
          </p:cNvSpPr>
          <p:nvPr/>
        </p:nvSpPr>
        <p:spPr bwMode="auto">
          <a:xfrm>
            <a:off x="1860594" y="1084620"/>
            <a:ext cx="5159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Acoustic </a:t>
            </a:r>
            <a:r>
              <a:rPr lang="it-IT" sz="20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r>
              <a:rPr lang="it-IT" sz="20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- Memorizzazione dati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1764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tangolo 5"/>
          <p:cNvSpPr>
            <a:spLocks noChangeArrowheads="1"/>
          </p:cNvSpPr>
          <p:nvPr/>
        </p:nvSpPr>
        <p:spPr bwMode="auto">
          <a:xfrm>
            <a:off x="213372" y="1609013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La IEC 61400-11 prevede la misura delle seguenti grandezze: </a:t>
            </a:r>
          </a:p>
        </p:txBody>
      </p:sp>
      <p:sp>
        <p:nvSpPr>
          <p:cNvPr id="37891" name="Rettangolo 3"/>
          <p:cNvSpPr>
            <a:spLocks noChangeArrowheads="1"/>
          </p:cNvSpPr>
          <p:nvPr/>
        </p:nvSpPr>
        <p:spPr bwMode="auto">
          <a:xfrm>
            <a:off x="3126532" y="1156630"/>
            <a:ext cx="2741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Acoustic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Measurements</a:t>
            </a:r>
            <a:endParaRPr lang="it-IT" sz="2000" b="1" dirty="0">
              <a:solidFill>
                <a:srgbClr val="004687"/>
              </a:solidFill>
              <a:latin typeface="Calibri" panose="020F0502020204030204" pitchFamily="34" charset="0"/>
            </a:endParaRPr>
          </a:p>
        </p:txBody>
      </p:sp>
      <p:sp>
        <p:nvSpPr>
          <p:cNvPr id="37892" name="Rettangolo 1"/>
          <p:cNvSpPr>
            <a:spLocks noChangeArrowheads="1"/>
          </p:cNvSpPr>
          <p:nvPr/>
        </p:nvSpPr>
        <p:spPr bwMode="auto">
          <a:xfrm>
            <a:off x="238923" y="2012985"/>
            <a:ext cx="460807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300" dirty="0" smtClean="0">
                <a:latin typeface="Calibri" panose="020F0502020204030204" pitchFamily="34" charset="0"/>
              </a:rPr>
              <a:t>LEQ</a:t>
            </a:r>
            <a:r>
              <a:rPr lang="it-IT" sz="1300" dirty="0" smtClean="0">
                <a:latin typeface="Calibri" panose="020F0502020204030204" pitchFamily="34" charset="0"/>
              </a:rPr>
              <a:t> </a:t>
            </a:r>
            <a:r>
              <a:rPr lang="it-IT" sz="1300" dirty="0">
                <a:latin typeface="Calibri" panose="020F0502020204030204" pitchFamily="34" charset="0"/>
              </a:rPr>
              <a:t>in </a:t>
            </a:r>
            <a:r>
              <a:rPr lang="it-IT" sz="1300" dirty="0" smtClean="0">
                <a:latin typeface="Calibri" panose="020F0502020204030204" pitchFamily="34" charset="0"/>
              </a:rPr>
              <a:t>1/3 </a:t>
            </a:r>
            <a:r>
              <a:rPr lang="it-IT" sz="1300" dirty="0">
                <a:latin typeface="Calibri" panose="020F0502020204030204" pitchFamily="34" charset="0"/>
              </a:rPr>
              <a:t>ottava da 20 Hz a 10 kHz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Spettri </a:t>
            </a:r>
            <a:r>
              <a:rPr lang="it-IT" sz="1300" dirty="0" err="1" smtClean="0">
                <a:latin typeface="Calibri" panose="020F0502020204030204" pitchFamily="34" charset="0"/>
              </a:rPr>
              <a:t>Narrow</a:t>
            </a:r>
            <a:r>
              <a:rPr lang="it-IT" sz="1300" dirty="0">
                <a:latin typeface="Calibri" panose="020F0502020204030204" pitchFamily="34" charset="0"/>
              </a:rPr>
              <a:t>-</a:t>
            </a:r>
            <a:r>
              <a:rPr lang="it-IT" sz="1300" dirty="0" smtClean="0">
                <a:latin typeface="Calibri" panose="020F0502020204030204" pitchFamily="34" charset="0"/>
              </a:rPr>
              <a:t>Band </a:t>
            </a:r>
            <a:r>
              <a:rPr lang="it-IT" sz="1300" dirty="0">
                <a:latin typeface="Calibri" panose="020F0502020204030204" pitchFamily="34" charset="0"/>
              </a:rPr>
              <a:t>ponderati 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Correlazione tra punti di misura standard </a:t>
            </a:r>
            <a:r>
              <a:rPr lang="it-IT" sz="1300" dirty="0" smtClean="0">
                <a:latin typeface="Calibri" panose="020F0502020204030204" pitchFamily="34" charset="0"/>
              </a:rPr>
              <a:t>e </a:t>
            </a:r>
            <a:r>
              <a:rPr lang="it-IT" sz="1300" dirty="0">
                <a:latin typeface="Calibri" panose="020F0502020204030204" pitchFamily="34" charset="0"/>
              </a:rPr>
              <a:t>opzionali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Calcolo spettri </a:t>
            </a:r>
            <a:r>
              <a:rPr lang="it-IT" sz="1300" dirty="0" smtClean="0">
                <a:latin typeface="Calibri" panose="020F0502020204030204" pitchFamily="34" charset="0"/>
              </a:rPr>
              <a:t>normalizzati</a:t>
            </a:r>
            <a:br>
              <a:rPr lang="it-IT" sz="1300" dirty="0" smtClean="0">
                <a:latin typeface="Calibri" panose="020F0502020204030204" pitchFamily="34" charset="0"/>
              </a:rPr>
            </a:br>
            <a:endParaRPr lang="it-IT" sz="100" dirty="0"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Correlazione con dati anemometrici e </a:t>
            </a:r>
            <a:r>
              <a:rPr lang="it-IT" sz="1300" dirty="0" err="1">
                <a:latin typeface="Calibri" panose="020F0502020204030204" pitchFamily="34" charset="0"/>
              </a:rPr>
              <a:t>wind</a:t>
            </a:r>
            <a:r>
              <a:rPr lang="it-IT" sz="1300" dirty="0">
                <a:latin typeface="Calibri" panose="020F0502020204030204" pitchFamily="34" charset="0"/>
              </a:rPr>
              <a:t> </a:t>
            </a:r>
            <a:r>
              <a:rPr lang="it-IT" sz="1300" dirty="0" err="1" smtClean="0">
                <a:latin typeface="Calibri" panose="020F0502020204030204" pitchFamily="34" charset="0"/>
              </a:rPr>
              <a:t>speed</a:t>
            </a:r>
            <a:r>
              <a:rPr lang="it-IT" sz="1300" dirty="0" smtClean="0">
                <a:latin typeface="Calibri" panose="020F0502020204030204" pitchFamily="34" charset="0"/>
              </a:rPr>
              <a:t/>
            </a:r>
            <a:br>
              <a:rPr lang="it-IT" sz="1300" dirty="0" smtClean="0">
                <a:latin typeface="Calibri" panose="020F0502020204030204" pitchFamily="34" charset="0"/>
              </a:rPr>
            </a:br>
            <a:r>
              <a:rPr lang="it-IT" sz="1300" dirty="0" smtClean="0">
                <a:latin typeface="Calibri" panose="020F0502020204030204" pitchFamily="34" charset="0"/>
              </a:rPr>
              <a:t>ricavate </a:t>
            </a:r>
            <a:r>
              <a:rPr lang="it-IT" sz="1300" dirty="0">
                <a:latin typeface="Calibri" panose="020F0502020204030204" pitchFamily="34" charset="0"/>
              </a:rPr>
              <a:t>dalla curva di potenza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Procedura automatica di divisione in </a:t>
            </a:r>
            <a:r>
              <a:rPr lang="it-IT" sz="1300" dirty="0" err="1">
                <a:latin typeface="Calibri" panose="020F0502020204030204" pitchFamily="34" charset="0"/>
              </a:rPr>
              <a:t>bin</a:t>
            </a:r>
            <a:endParaRPr lang="it-IT" sz="13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Calcolo della incertezza per i vari </a:t>
            </a:r>
            <a:r>
              <a:rPr lang="it-IT" sz="1300" dirty="0" err="1">
                <a:latin typeface="Calibri" panose="020F0502020204030204" pitchFamily="34" charset="0"/>
              </a:rPr>
              <a:t>bin</a:t>
            </a:r>
            <a:endParaRPr lang="it-IT" sz="13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Correzione per il rumore di fondo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300" dirty="0">
                <a:latin typeface="Calibri" panose="020F0502020204030204" pitchFamily="34" charset="0"/>
              </a:rPr>
              <a:t>Calcolo della curva di potenza sonora e dell’incertezza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300" dirty="0" smtClean="0">
                <a:latin typeface="Calibri" panose="020F0502020204030204" pitchFamily="34" charset="0"/>
              </a:rPr>
              <a:t>Tonal</a:t>
            </a:r>
            <a:r>
              <a:rPr lang="it-IT" sz="1300" dirty="0" smtClean="0">
                <a:latin typeface="Calibri" panose="020F0502020204030204" pitchFamily="34" charset="0"/>
              </a:rPr>
              <a:t> </a:t>
            </a:r>
            <a:r>
              <a:rPr lang="en-US" sz="1300" dirty="0" smtClean="0">
                <a:latin typeface="Calibri" panose="020F0502020204030204" pitchFamily="34" charset="0"/>
              </a:rPr>
              <a:t>audibility</a:t>
            </a:r>
            <a:endParaRPr lang="en-US" sz="13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790" r="3314"/>
          <a:stretch/>
        </p:blipFill>
        <p:spPr bwMode="auto">
          <a:xfrm>
            <a:off x="4930610" y="1995667"/>
            <a:ext cx="3957673" cy="31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5"/>
          <p:cNvSpPr>
            <a:spLocks noChangeArrowheads="1"/>
          </p:cNvSpPr>
          <p:nvPr/>
        </p:nvSpPr>
        <p:spPr bwMode="auto">
          <a:xfrm>
            <a:off x="107380" y="1636960"/>
            <a:ext cx="885666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 dirty="0">
                <a:solidFill>
                  <a:srgbClr val="004687"/>
                </a:solidFill>
                <a:latin typeface="Calibri" panose="020F0502020204030204" pitchFamily="34" charset="0"/>
              </a:rPr>
              <a:t>IEC 61400-22 “Wind </a:t>
            </a:r>
            <a:r>
              <a:rPr lang="it-IT" sz="22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turbines</a:t>
            </a:r>
            <a:r>
              <a:rPr lang="it-IT" sz="2200" b="1" dirty="0">
                <a:solidFill>
                  <a:srgbClr val="004687"/>
                </a:solidFill>
                <a:latin typeface="Calibri" panose="020F0502020204030204" pitchFamily="34" charset="0"/>
              </a:rPr>
              <a:t>-Part 22: </a:t>
            </a:r>
            <a:endParaRPr lang="it-IT" sz="2200" b="1" dirty="0" smtClean="0">
              <a:solidFill>
                <a:srgbClr val="004687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200" b="1" dirty="0" err="1" smtClean="0">
                <a:solidFill>
                  <a:srgbClr val="004687"/>
                </a:solidFill>
                <a:latin typeface="Calibri" panose="020F0502020204030204" pitchFamily="34" charset="0"/>
              </a:rPr>
              <a:t>Conformity</a:t>
            </a:r>
            <a:r>
              <a:rPr lang="it-IT" sz="22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2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testing</a:t>
            </a:r>
            <a:r>
              <a:rPr lang="it-IT" sz="22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200" b="1" dirty="0" smtClean="0">
                <a:solidFill>
                  <a:srgbClr val="004687"/>
                </a:solidFill>
                <a:latin typeface="Calibri" panose="020F0502020204030204" pitchFamily="34" charset="0"/>
              </a:rPr>
              <a:t>and </a:t>
            </a:r>
            <a:r>
              <a:rPr lang="it-IT" sz="22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200" b="1" dirty="0">
                <a:solidFill>
                  <a:srgbClr val="004687"/>
                </a:solidFill>
                <a:latin typeface="Calibri" panose="020F0502020204030204" pitchFamily="34" charset="0"/>
              </a:rPr>
              <a:t>”  </a:t>
            </a:r>
            <a:r>
              <a:rPr lang="it-IT" sz="2200" dirty="0">
                <a:solidFill>
                  <a:srgbClr val="004687"/>
                </a:solidFill>
                <a:latin typeface="Calibri" pitchFamily="34" charset="0"/>
              </a:rPr>
              <a:t>(Ed 1.0 - Maggio 2010)</a:t>
            </a:r>
          </a:p>
          <a:p>
            <a:endParaRPr lang="it-IT" sz="2200" dirty="0">
              <a:solidFill>
                <a:srgbClr val="D70046"/>
              </a:solidFill>
              <a:latin typeface="Calibri" pitchFamily="34" charset="0"/>
            </a:endParaRPr>
          </a:p>
          <a:p>
            <a:pPr algn="ctr"/>
            <a:r>
              <a:rPr lang="it-IT" sz="1600" dirty="0" smtClean="0">
                <a:latin typeface="Calibri" panose="020F0502020204030204" pitchFamily="34" charset="0"/>
              </a:rPr>
              <a:t>Propone </a:t>
            </a:r>
            <a:r>
              <a:rPr lang="it-IT" sz="1600" dirty="0">
                <a:latin typeface="Calibri" panose="020F0502020204030204" pitchFamily="34" charset="0"/>
              </a:rPr>
              <a:t>un sistema di certificazione delle WT applicabile on </a:t>
            </a:r>
            <a:r>
              <a:rPr lang="it-IT" sz="1600" dirty="0" err="1">
                <a:latin typeface="Calibri" panose="020F0502020204030204" pitchFamily="34" charset="0"/>
              </a:rPr>
              <a:t>land</a:t>
            </a:r>
            <a:r>
              <a:rPr lang="it-IT" sz="1600" dirty="0">
                <a:latin typeface="Calibri" panose="020F0502020204030204" pitchFamily="34" charset="0"/>
              </a:rPr>
              <a:t> e off-shore</a:t>
            </a:r>
          </a:p>
          <a:p>
            <a:endParaRPr lang="it-IT" dirty="0">
              <a:latin typeface="Calibri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it-IT" b="1" dirty="0" err="1" smtClean="0">
                <a:solidFill>
                  <a:srgbClr val="D70046"/>
                </a:solidFill>
                <a:latin typeface="Calibri" pitchFamily="34" charset="0"/>
              </a:rPr>
              <a:t>Type</a:t>
            </a:r>
            <a:r>
              <a:rPr lang="it-IT" b="1" dirty="0" smtClean="0">
                <a:solidFill>
                  <a:srgbClr val="D70046"/>
                </a:solidFill>
                <a:latin typeface="Calibri" pitchFamily="34" charset="0"/>
              </a:rPr>
              <a:t> </a:t>
            </a:r>
            <a:r>
              <a:rPr lang="it-IT" b="1" dirty="0" err="1">
                <a:solidFill>
                  <a:srgbClr val="D70046"/>
                </a:solidFill>
                <a:latin typeface="Calibri" pitchFamily="34" charset="0"/>
              </a:rPr>
              <a:t>Certification</a:t>
            </a:r>
            <a:endParaRPr lang="it-IT" b="1" dirty="0">
              <a:solidFill>
                <a:srgbClr val="D70046"/>
              </a:solidFill>
              <a:latin typeface="Calibri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it-IT" b="1" dirty="0" err="1">
                <a:solidFill>
                  <a:srgbClr val="D70046"/>
                </a:solidFill>
                <a:latin typeface="Calibri" pitchFamily="34" charset="0"/>
              </a:rPr>
              <a:t>Certification</a:t>
            </a:r>
            <a:r>
              <a:rPr lang="it-IT" b="1" dirty="0">
                <a:solidFill>
                  <a:srgbClr val="D70046"/>
                </a:solidFill>
                <a:latin typeface="Calibri" pitchFamily="34" charset="0"/>
              </a:rPr>
              <a:t> </a:t>
            </a:r>
            <a:r>
              <a:rPr lang="it-IT" b="1" dirty="0" err="1">
                <a:solidFill>
                  <a:srgbClr val="D70046"/>
                </a:solidFill>
                <a:latin typeface="Calibri" pitchFamily="34" charset="0"/>
              </a:rPr>
              <a:t>of</a:t>
            </a:r>
            <a:r>
              <a:rPr lang="it-IT" b="1" dirty="0">
                <a:solidFill>
                  <a:srgbClr val="D70046"/>
                </a:solidFill>
                <a:latin typeface="Calibri" pitchFamily="34" charset="0"/>
              </a:rPr>
              <a:t> </a:t>
            </a:r>
            <a:r>
              <a:rPr lang="it-IT" b="1" dirty="0" err="1">
                <a:solidFill>
                  <a:srgbClr val="D70046"/>
                </a:solidFill>
                <a:latin typeface="Calibri" pitchFamily="34" charset="0"/>
              </a:rPr>
              <a:t>wind</a:t>
            </a:r>
            <a:r>
              <a:rPr lang="it-IT" b="1" dirty="0">
                <a:solidFill>
                  <a:srgbClr val="D70046"/>
                </a:solidFill>
                <a:latin typeface="Calibri" pitchFamily="34" charset="0"/>
              </a:rPr>
              <a:t> turbine </a:t>
            </a:r>
            <a:r>
              <a:rPr lang="it-IT" b="1" dirty="0" err="1">
                <a:solidFill>
                  <a:srgbClr val="D70046"/>
                </a:solidFill>
                <a:latin typeface="Calibri" pitchFamily="34" charset="0"/>
              </a:rPr>
              <a:t>projects</a:t>
            </a:r>
            <a:endParaRPr lang="it-IT" b="1" dirty="0">
              <a:solidFill>
                <a:srgbClr val="D70046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t="12000" r="-17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752" y="1090707"/>
            <a:ext cx="1523614" cy="12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Documents and Settings\utente\Desktop\Pubblicazioni\AIA 2014-Pisa\DSC02897.JPG"/>
          <p:cNvPicPr>
            <a:picLocks noChangeAspect="1" noChangeArrowheads="1"/>
          </p:cNvPicPr>
          <p:nvPr/>
        </p:nvPicPr>
        <p:blipFill>
          <a:blip r:embed="rId5" cstate="print"/>
          <a:srcRect b="10997"/>
          <a:stretch>
            <a:fillRect/>
          </a:stretch>
        </p:blipFill>
        <p:spPr bwMode="auto">
          <a:xfrm>
            <a:off x="888146" y="1050622"/>
            <a:ext cx="2376263" cy="158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2853" y="2636890"/>
            <a:ext cx="1142513" cy="15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6200000">
            <a:off x="3175462" y="2320502"/>
            <a:ext cx="776796" cy="1440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89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6502" y="2447404"/>
            <a:ext cx="1382983" cy="12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4469" y="1264532"/>
            <a:ext cx="996657" cy="93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ccia a sinistra 17"/>
          <p:cNvSpPr/>
          <p:nvPr/>
        </p:nvSpPr>
        <p:spPr>
          <a:xfrm>
            <a:off x="5950761" y="3082218"/>
            <a:ext cx="819983" cy="226790"/>
          </a:xfrm>
          <a:prstGeom prst="leftArrow">
            <a:avLst/>
          </a:prstGeom>
          <a:solidFill>
            <a:srgbClr val="007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7" name="Gruppo 26"/>
          <p:cNvGrpSpPr/>
          <p:nvPr/>
        </p:nvGrpSpPr>
        <p:grpSpPr>
          <a:xfrm>
            <a:off x="844680" y="3082218"/>
            <a:ext cx="4323314" cy="2672140"/>
            <a:chOff x="257171" y="3082218"/>
            <a:chExt cx="5039521" cy="3114810"/>
          </a:xfrm>
        </p:grpSpPr>
        <p:cxnSp>
          <p:nvCxnSpPr>
            <p:cNvPr id="36" name="Connettore 1 35"/>
            <p:cNvCxnSpPr>
              <a:stCxn id="38922" idx="2"/>
            </p:cNvCxnSpPr>
            <p:nvPr/>
          </p:nvCxnSpPr>
          <p:spPr>
            <a:xfrm flipH="1">
              <a:off x="3510784" y="3822196"/>
              <a:ext cx="1785908" cy="23502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17" y="4077073"/>
              <a:ext cx="3118487" cy="211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 descr="C:\Documents and Settings\utente\Desktop\34bb34289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1" y="3717032"/>
              <a:ext cx="1158478" cy="1170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nettore 1 19"/>
            <p:cNvCxnSpPr>
              <a:stCxn id="38922" idx="1"/>
              <a:endCxn id="3076" idx="0"/>
            </p:cNvCxnSpPr>
            <p:nvPr/>
          </p:nvCxnSpPr>
          <p:spPr>
            <a:xfrm flipH="1">
              <a:off x="1964360" y="3082218"/>
              <a:ext cx="2526286" cy="99485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4379671" y="4437112"/>
            <a:ext cx="3709275" cy="1558698"/>
            <a:chOff x="3486199" y="4581128"/>
            <a:chExt cx="5100050" cy="2143125"/>
          </a:xfrm>
        </p:grpSpPr>
        <p:pic>
          <p:nvPicPr>
            <p:cNvPr id="38924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87923" y="4581128"/>
              <a:ext cx="3198326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486199" y="5472879"/>
              <a:ext cx="1256261" cy="3289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946" y="1052670"/>
            <a:ext cx="3003445" cy="50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275856" y="3717032"/>
            <a:ext cx="1420813" cy="9366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40" y="1700760"/>
            <a:ext cx="1136146" cy="13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4716053" y="3356990"/>
            <a:ext cx="1200476" cy="1944270"/>
            <a:chOff x="5012827" y="3205307"/>
            <a:chExt cx="1636435" cy="2649279"/>
          </a:xfrm>
        </p:grpSpPr>
        <p:pic>
          <p:nvPicPr>
            <p:cNvPr id="1844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9102" y="4972488"/>
              <a:ext cx="1440160" cy="88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Connettore 2 3"/>
            <p:cNvCxnSpPr/>
            <p:nvPr/>
          </p:nvCxnSpPr>
          <p:spPr>
            <a:xfrm>
              <a:off x="5012827" y="4374983"/>
              <a:ext cx="589042" cy="323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>
              <a:off x="5960692" y="3205307"/>
              <a:ext cx="0" cy="1356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9" name="Rettangolo 13"/>
          <p:cNvSpPr>
            <a:spLocks noChangeArrowheads="1"/>
          </p:cNvSpPr>
          <p:nvPr/>
        </p:nvSpPr>
        <p:spPr bwMode="auto">
          <a:xfrm>
            <a:off x="340504" y="1037395"/>
            <a:ext cx="295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12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30" y="1053843"/>
            <a:ext cx="3960550" cy="505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ttangolo 7"/>
          <p:cNvSpPr>
            <a:spLocks noChangeArrowheads="1"/>
          </p:cNvSpPr>
          <p:nvPr/>
        </p:nvSpPr>
        <p:spPr bwMode="auto">
          <a:xfrm>
            <a:off x="395384" y="1053843"/>
            <a:ext cx="3168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Project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0909" y="2348850"/>
            <a:ext cx="1040652" cy="12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923341" y="4601732"/>
            <a:ext cx="1088859" cy="41148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940191" y="5528431"/>
            <a:ext cx="1152160" cy="4929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707880" y="5373270"/>
            <a:ext cx="1077027" cy="50407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24" y="1124680"/>
            <a:ext cx="1440160" cy="48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260024" y="1132678"/>
            <a:ext cx="1440160" cy="568082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508" name="Rettangolo 6"/>
          <p:cNvSpPr>
            <a:spLocks noChangeArrowheads="1"/>
          </p:cNvSpPr>
          <p:nvPr/>
        </p:nvSpPr>
        <p:spPr bwMode="auto">
          <a:xfrm>
            <a:off x="1908175" y="1522201"/>
            <a:ext cx="669627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rgbClr val="D70046"/>
                </a:solidFill>
                <a:latin typeface="Calibri" panose="020F0502020204030204" pitchFamily="34" charset="0"/>
              </a:rPr>
              <a:t>Design </a:t>
            </a:r>
            <a:r>
              <a:rPr lang="it-IT" sz="15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Basis</a:t>
            </a:r>
            <a:r>
              <a:rPr lang="it-IT" sz="1500" b="1" dirty="0">
                <a:solidFill>
                  <a:srgbClr val="D70046"/>
                </a:solidFill>
                <a:latin typeface="Calibri" panose="020F0502020204030204" pitchFamily="34" charset="0"/>
              </a:rPr>
              <a:t> Evaluation</a:t>
            </a:r>
            <a:r>
              <a:rPr lang="it-IT" sz="1500" dirty="0">
                <a:latin typeface="Calibri" panose="020F0502020204030204" pitchFamily="34" charset="0"/>
              </a:rPr>
              <a:t>: </a:t>
            </a:r>
            <a:r>
              <a:rPr lang="it-IT" sz="1500" dirty="0" smtClean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smtClean="0">
                <a:latin typeface="Calibri" panose="020F0502020204030204" pitchFamily="34" charset="0"/>
              </a:rPr>
              <a:t>verificare </a:t>
            </a:r>
            <a:r>
              <a:rPr lang="it-IT" sz="1400" dirty="0">
                <a:latin typeface="Calibri" panose="020F0502020204030204" pitchFamily="34" charset="0"/>
              </a:rPr>
              <a:t>che i criteri di progettazione siano corrette tecnicamente e dal punto di vista della sicurezza. 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907705" y="2174153"/>
            <a:ext cx="669674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5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Requisisti Generali</a:t>
            </a:r>
            <a:r>
              <a:rPr lang="it-IT" sz="1500" dirty="0" smtClean="0">
                <a:latin typeface="Calibri" panose="020F0502020204030204" pitchFamily="34" charset="0"/>
              </a:rPr>
              <a:t>:</a:t>
            </a:r>
            <a:endParaRPr lang="it-IT" sz="1500" dirty="0">
              <a:latin typeface="Calibri" panose="020F0502020204030204" pitchFamily="34" charset="0"/>
            </a:endParaRPr>
          </a:p>
          <a:p>
            <a:pPr algn="just"/>
            <a:r>
              <a:rPr lang="it-IT" sz="1400" dirty="0">
                <a:latin typeface="Calibri" panose="020F0502020204030204" pitchFamily="34" charset="0"/>
              </a:rPr>
              <a:t>– </a:t>
            </a:r>
            <a:r>
              <a:rPr lang="it-IT" sz="1400" dirty="0" err="1">
                <a:latin typeface="Calibri" panose="020F0502020204030204" pitchFamily="34" charset="0"/>
              </a:rPr>
              <a:t>codes</a:t>
            </a:r>
            <a:r>
              <a:rPr lang="it-IT" sz="1400" dirty="0">
                <a:latin typeface="Calibri" panose="020F0502020204030204" pitchFamily="34" charset="0"/>
              </a:rPr>
              <a:t> and </a:t>
            </a:r>
            <a:r>
              <a:rPr lang="it-IT" sz="1400" dirty="0" err="1">
                <a:latin typeface="Calibri" panose="020F0502020204030204" pitchFamily="34" charset="0"/>
              </a:rPr>
              <a:t>standards</a:t>
            </a:r>
            <a:r>
              <a:rPr lang="it-IT" sz="1400" dirty="0"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design parameters, assumptions, methodologies and principles, and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– other </a:t>
            </a:r>
            <a:r>
              <a:rPr lang="en-US" sz="1400" dirty="0">
                <a:latin typeface="Calibri" panose="020F0502020204030204" pitchFamily="34" charset="0"/>
              </a:rPr>
              <a:t>requirements, e.g. for manufacture, transportation, installation and commissioning as well as for operation and maintenance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it-IT" sz="1400" dirty="0" smtClean="0">
              <a:latin typeface="Calibri" panose="020F0502020204030204" pitchFamily="34" charset="0"/>
            </a:endParaRPr>
          </a:p>
          <a:p>
            <a:pPr algn="just"/>
            <a:endParaRPr lang="it-IT" sz="1200" dirty="0" smtClean="0">
              <a:latin typeface="Calibri" panose="020F0502020204030204" pitchFamily="34" charset="0"/>
            </a:endParaRPr>
          </a:p>
          <a:p>
            <a:pPr algn="just"/>
            <a:r>
              <a:rPr lang="it-IT" sz="1500" b="1" dirty="0" smtClean="0">
                <a:solidFill>
                  <a:srgbClr val="D70046"/>
                </a:solidFill>
                <a:latin typeface="Calibri" panose="020F0502020204030204" pitchFamily="34" charset="0"/>
              </a:rPr>
              <a:t>Requisiti Specifici</a:t>
            </a:r>
            <a:r>
              <a:rPr lang="it-IT" sz="1500" dirty="0" smtClean="0">
                <a:latin typeface="Calibri" panose="020F0502020204030204" pitchFamily="34" charset="0"/>
              </a:rPr>
              <a:t>:</a:t>
            </a:r>
            <a:endParaRPr lang="it-IT" sz="1500" dirty="0">
              <a:latin typeface="Calibri" panose="020F0502020204030204" pitchFamily="34" charset="0"/>
            </a:endParaRPr>
          </a:p>
          <a:p>
            <a:pPr algn="just"/>
            <a:r>
              <a:rPr lang="it-IT" sz="1400" dirty="0">
                <a:latin typeface="Calibri" panose="020F0502020204030204" pitchFamily="34" charset="0"/>
              </a:rPr>
              <a:t>– </a:t>
            </a:r>
            <a:r>
              <a:rPr lang="it-IT" sz="1400" dirty="0" err="1">
                <a:latin typeface="Calibri" panose="020F0502020204030204" pitchFamily="34" charset="0"/>
              </a:rPr>
              <a:t>external</a:t>
            </a:r>
            <a:r>
              <a:rPr lang="it-IT" sz="1400" dirty="0">
                <a:latin typeface="Calibri" panose="020F0502020204030204" pitchFamily="34" charset="0"/>
              </a:rPr>
              <a:t> design </a:t>
            </a:r>
            <a:r>
              <a:rPr lang="it-IT" sz="1400" dirty="0" err="1">
                <a:latin typeface="Calibri" panose="020F0502020204030204" pitchFamily="34" charset="0"/>
              </a:rPr>
              <a:t>parameters</a:t>
            </a:r>
            <a:r>
              <a:rPr lang="it-IT" sz="1400" dirty="0"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</a:rPr>
              <a:t>– design </a:t>
            </a:r>
            <a:r>
              <a:rPr lang="it-IT" sz="1400" dirty="0" err="1">
                <a:latin typeface="Calibri" panose="020F0502020204030204" pitchFamily="34" charset="0"/>
              </a:rPr>
              <a:t>load</a:t>
            </a:r>
            <a:r>
              <a:rPr lang="it-IT" sz="1400" dirty="0">
                <a:latin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</a:rPr>
              <a:t>cases</a:t>
            </a:r>
            <a:r>
              <a:rPr lang="it-IT" sz="1400" dirty="0"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load factors and load reduction factors;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partial safety factors applied on loads and materials;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duration of simulation as well as number of simulations;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methods for extreme and fatigue design loads/response analysis;</a:t>
            </a:r>
          </a:p>
          <a:p>
            <a:pPr algn="just"/>
            <a:r>
              <a:rPr lang="fr-FR" sz="1400" dirty="0">
                <a:latin typeface="Calibri" panose="020F0502020204030204" pitchFamily="34" charset="0"/>
              </a:rPr>
              <a:t>– </a:t>
            </a:r>
            <a:r>
              <a:rPr lang="fr-FR" sz="1400" dirty="0" err="1">
                <a:latin typeface="Calibri" panose="020F0502020204030204" pitchFamily="34" charset="0"/>
              </a:rPr>
              <a:t>environmental</a:t>
            </a:r>
            <a:r>
              <a:rPr lang="fr-FR" sz="1400" dirty="0">
                <a:latin typeface="Calibri" panose="020F0502020204030204" pitchFamily="34" charset="0"/>
              </a:rPr>
              <a:t> conditions relevant for installation;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</a:rPr>
              <a:t>– </a:t>
            </a:r>
            <a:r>
              <a:rPr lang="it-IT" sz="1400" dirty="0" err="1">
                <a:latin typeface="Calibri" panose="020F0502020204030204" pitchFamily="34" charset="0"/>
              </a:rPr>
              <a:t>inspection</a:t>
            </a:r>
            <a:r>
              <a:rPr lang="it-IT" sz="1400" dirty="0">
                <a:latin typeface="Calibri" panose="020F0502020204030204" pitchFamily="34" charset="0"/>
              </a:rPr>
              <a:t> scope and </a:t>
            </a:r>
            <a:r>
              <a:rPr lang="it-IT" sz="1400" dirty="0" err="1">
                <a:latin typeface="Calibri" panose="020F0502020204030204" pitchFamily="34" charset="0"/>
              </a:rPr>
              <a:t>frequency</a:t>
            </a:r>
            <a:r>
              <a:rPr lang="it-IT" sz="1400" dirty="0"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target lifetime of components, systems and structures, and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– requirements for condition monitoring systems.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21510" name="Rettangolo 11"/>
          <p:cNvSpPr>
            <a:spLocks noChangeArrowheads="1"/>
          </p:cNvSpPr>
          <p:nvPr/>
        </p:nvSpPr>
        <p:spPr bwMode="auto">
          <a:xfrm>
            <a:off x="73025" y="1012610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19" y="1268183"/>
            <a:ext cx="1375867" cy="46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168179" y="1919467"/>
            <a:ext cx="1375867" cy="501393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2" name="Rettangolo 7"/>
          <p:cNvSpPr>
            <a:spLocks noChangeArrowheads="1"/>
          </p:cNvSpPr>
          <p:nvPr/>
        </p:nvSpPr>
        <p:spPr bwMode="auto">
          <a:xfrm>
            <a:off x="1619044" y="1380527"/>
            <a:ext cx="446516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Design </a:t>
            </a:r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Evaluation</a:t>
            </a:r>
            <a:r>
              <a:rPr lang="it-IT" sz="1400" dirty="0">
                <a:latin typeface="Calibri" panose="020F0502020204030204" pitchFamily="34" charset="0"/>
              </a:rPr>
              <a:t>: verifica se la WT è stata progettata in conformità con le norme di progetto, con le norme specifiche e con gli altri requisiti tecnici (meccanici, strutturali, elettrici e di sicurezza della macchina e dei singoli componenti) e che sia presente tutta la documentazione tecnica richiesta.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1348" y="2780910"/>
            <a:ext cx="3136720" cy="32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ttangolo 8"/>
          <p:cNvSpPr>
            <a:spLocks noChangeArrowheads="1"/>
          </p:cNvSpPr>
          <p:nvPr/>
        </p:nvSpPr>
        <p:spPr bwMode="auto">
          <a:xfrm>
            <a:off x="73152" y="981833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90" y="1459814"/>
            <a:ext cx="2966556" cy="33373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t="12000" r="-17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96" y="1137320"/>
            <a:ext cx="14402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251520" y="3225552"/>
            <a:ext cx="1440160" cy="648072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580" name="Rettangolo 6"/>
          <p:cNvSpPr>
            <a:spLocks noChangeArrowheads="1"/>
          </p:cNvSpPr>
          <p:nvPr/>
        </p:nvSpPr>
        <p:spPr bwMode="auto">
          <a:xfrm>
            <a:off x="1907630" y="2780910"/>
            <a:ext cx="669638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Type</a:t>
            </a:r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srgbClr val="D70046"/>
                </a:solidFill>
                <a:latin typeface="Calibri" panose="020F0502020204030204" pitchFamily="34" charset="0"/>
              </a:rPr>
              <a:t>Testing</a:t>
            </a:r>
            <a:r>
              <a:rPr lang="it-IT" sz="1400" dirty="0">
                <a:latin typeface="Calibri" panose="020F0502020204030204" pitchFamily="34" charset="0"/>
              </a:rPr>
              <a:t>: </a:t>
            </a:r>
            <a:r>
              <a:rPr lang="it-IT" sz="1400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</a:rPr>
              <a:t>fornire i dati necessari per verificare le prestazioni di potenza e altri aspetti vitali ai fini della sicurezza. In questa fase l’ente certificatore valuta che i test siano stati eseguiti su una macchina e/o su componenti rappresentativi della tipologia di macchina da certificare e dovrà approvare le procedure scelte per i test.</a:t>
            </a:r>
          </a:p>
        </p:txBody>
      </p:sp>
      <p:sp>
        <p:nvSpPr>
          <p:cNvPr id="24581" name="Rettangolo 7"/>
          <p:cNvSpPr>
            <a:spLocks noChangeArrowheads="1"/>
          </p:cNvSpPr>
          <p:nvPr/>
        </p:nvSpPr>
        <p:spPr bwMode="auto">
          <a:xfrm>
            <a:off x="1187530" y="1084620"/>
            <a:ext cx="676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78" y="1054111"/>
            <a:ext cx="145397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142191" y="2348850"/>
            <a:ext cx="1440160" cy="589252"/>
          </a:xfrm>
          <a:prstGeom prst="roundRect">
            <a:avLst/>
          </a:prstGeom>
          <a:noFill/>
          <a:ln w="38100">
            <a:solidFill>
              <a:srgbClr val="0046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56" name="Rettangolo 6"/>
          <p:cNvSpPr>
            <a:spLocks noChangeArrowheads="1"/>
          </p:cNvSpPr>
          <p:nvPr/>
        </p:nvSpPr>
        <p:spPr bwMode="auto">
          <a:xfrm>
            <a:off x="1689855" y="1988800"/>
            <a:ext cx="380405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D70046"/>
                </a:solidFill>
                <a:latin typeface="Calibri" panose="020F0502020204030204" pitchFamily="34" charset="0"/>
              </a:rPr>
              <a:t>Manufacturing Evaluation</a:t>
            </a:r>
            <a:r>
              <a:rPr lang="it-IT" sz="1400" dirty="0">
                <a:latin typeface="Calibri" panose="020F0502020204030204" pitchFamily="34" charset="0"/>
              </a:rPr>
              <a:t>: </a:t>
            </a:r>
            <a:r>
              <a:rPr lang="it-IT" sz="1400" dirty="0" smtClean="0">
                <a:latin typeface="Calibri" panose="020F0502020204030204" pitchFamily="34" charset="0"/>
              </a:rPr>
              <a:t/>
            </a:r>
            <a:br>
              <a:rPr lang="it-IT" sz="1400" dirty="0" smtClean="0">
                <a:latin typeface="Calibri" panose="020F0502020204030204" pitchFamily="34" charset="0"/>
              </a:rPr>
            </a:br>
            <a:r>
              <a:rPr lang="it-IT" sz="1400" dirty="0" smtClean="0">
                <a:latin typeface="Calibri" panose="020F0502020204030204" pitchFamily="34" charset="0"/>
              </a:rPr>
              <a:t>viene </a:t>
            </a:r>
            <a:r>
              <a:rPr lang="it-IT" sz="1400" dirty="0">
                <a:latin typeface="Calibri" panose="020F0502020204030204" pitchFamily="34" charset="0"/>
              </a:rPr>
              <a:t>valutato se un determinato tipo di WT è  fabbricata in conformità con la documentazione di progetto verificata durante la Design Evaluation. Tale valutazione deve includere la valutazione del sistema di qualità e il controllo di produzione.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r>
              <a:rPr lang="it-IT" sz="1400" dirty="0">
                <a:latin typeface="Calibri" panose="020F0502020204030204" pitchFamily="34" charset="0"/>
              </a:rPr>
              <a:t>FASI: </a:t>
            </a:r>
          </a:p>
          <a:p>
            <a:r>
              <a:rPr lang="it-IT" sz="1400" dirty="0" smtClean="0">
                <a:latin typeface="Calibri" panose="020F0502020204030204" pitchFamily="34" charset="0"/>
              </a:rPr>
              <a:t>– </a:t>
            </a:r>
            <a:r>
              <a:rPr lang="it-IT" sz="1400" dirty="0" err="1" smtClean="0">
                <a:latin typeface="Calibri" panose="020F0502020204030204" pitchFamily="34" charset="0"/>
              </a:rPr>
              <a:t>quality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</a:rPr>
              <a:t>system </a:t>
            </a:r>
            <a:r>
              <a:rPr lang="it-IT" sz="1400" dirty="0" err="1">
                <a:latin typeface="Calibri" panose="020F0502020204030204" pitchFamily="34" charset="0"/>
              </a:rPr>
              <a:t>evaluation</a:t>
            </a:r>
            <a:r>
              <a:rPr lang="it-IT" sz="1400" dirty="0">
                <a:latin typeface="Calibri" panose="020F0502020204030204" pitchFamily="34" charset="0"/>
              </a:rPr>
              <a:t>  </a:t>
            </a:r>
            <a:r>
              <a:rPr lang="it-IT" sz="1400" dirty="0" smtClean="0">
                <a:latin typeface="Calibri" panose="020F0502020204030204" pitchFamily="34" charset="0"/>
              </a:rPr>
              <a:t/>
            </a:r>
            <a:br>
              <a:rPr lang="it-IT" sz="1400" dirty="0" smtClean="0">
                <a:latin typeface="Calibri" panose="020F0502020204030204" pitchFamily="34" charset="0"/>
              </a:rPr>
            </a:br>
            <a:r>
              <a:rPr lang="it-IT" sz="1200" dirty="0" smtClean="0">
                <a:latin typeface="Calibri" panose="020F0502020204030204" pitchFamily="34" charset="0"/>
              </a:rPr>
              <a:t>   (</a:t>
            </a:r>
            <a:r>
              <a:rPr lang="it-IT" sz="1200" dirty="0">
                <a:latin typeface="Calibri" panose="020F0502020204030204" pitchFamily="34" charset="0"/>
              </a:rPr>
              <a:t>ok </a:t>
            </a:r>
            <a:r>
              <a:rPr lang="it-IT" sz="1200" dirty="0" smtClean="0">
                <a:latin typeface="Calibri" panose="020F0502020204030204" pitchFamily="34" charset="0"/>
              </a:rPr>
              <a:t>se</a:t>
            </a:r>
            <a:r>
              <a:rPr lang="it-IT" sz="1200" dirty="0">
                <a:latin typeface="Calibri" panose="020F0502020204030204" pitchFamily="34" charset="0"/>
              </a:rPr>
              <a:t> </a:t>
            </a:r>
            <a:r>
              <a:rPr lang="it-IT" sz="1200" dirty="0" smtClean="0">
                <a:latin typeface="Calibri" panose="020F0502020204030204" pitchFamily="34" charset="0"/>
              </a:rPr>
              <a:t>produttore </a:t>
            </a:r>
            <a:r>
              <a:rPr lang="it-IT" sz="1200" dirty="0">
                <a:latin typeface="Calibri" panose="020F0502020204030204" pitchFamily="34" charset="0"/>
              </a:rPr>
              <a:t>è ISO 9001)</a:t>
            </a:r>
          </a:p>
          <a:p>
            <a:r>
              <a:rPr lang="it-IT" sz="1400" dirty="0">
                <a:latin typeface="Calibri" panose="020F0502020204030204" pitchFamily="34" charset="0"/>
              </a:rPr>
              <a:t>– </a:t>
            </a:r>
            <a:r>
              <a:rPr lang="it-IT" sz="1400" dirty="0" smtClean="0">
                <a:latin typeface="Calibri" panose="020F0502020204030204" pitchFamily="34" charset="0"/>
              </a:rPr>
              <a:t>manufacturing </a:t>
            </a:r>
            <a:r>
              <a:rPr lang="it-IT" sz="1400" dirty="0" err="1">
                <a:latin typeface="Calibri" panose="020F0502020204030204" pitchFamily="34" charset="0"/>
              </a:rPr>
              <a:t>inspection</a:t>
            </a:r>
            <a:r>
              <a:rPr lang="it-IT" sz="1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3557" name="Rettangolo 7"/>
          <p:cNvSpPr>
            <a:spLocks noChangeArrowheads="1"/>
          </p:cNvSpPr>
          <p:nvPr/>
        </p:nvSpPr>
        <p:spPr bwMode="auto">
          <a:xfrm>
            <a:off x="36512" y="1053843"/>
            <a:ext cx="910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Type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4687"/>
                </a:solidFill>
                <a:latin typeface="Calibri" panose="020F0502020204030204" pitchFamily="34" charset="0"/>
              </a:rPr>
              <a:t>Certification</a:t>
            </a:r>
            <a:r>
              <a:rPr lang="it-IT" sz="2000" b="1" dirty="0">
                <a:solidFill>
                  <a:srgbClr val="004687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120" y="1772770"/>
            <a:ext cx="3456189" cy="3854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nstrumentation Devices">
  <a:themeElements>
    <a:clrScheme name="Instrumentation De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trumentation De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Instrumentation De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mentation De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mentation De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mentation De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mentation De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mentation De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mentation De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mentation De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mentation De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mentation De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mentation De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mentation De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imc Day 2015 Application Italy_2016_MC_AV_09_MODELLO</Template>
  <TotalTime>3556</TotalTime>
  <Words>976</Words>
  <Application>Microsoft Office PowerPoint</Application>
  <PresentationFormat>Presentazione su schermo (4:3)</PresentationFormat>
  <Paragraphs>184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1_Instrumentation Devices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Sandro</cp:lastModifiedBy>
  <cp:revision>224</cp:revision>
  <cp:lastPrinted>2016-02-16T11:34:08Z</cp:lastPrinted>
  <dcterms:created xsi:type="dcterms:W3CDTF">2011-11-29T09:20:22Z</dcterms:created>
  <dcterms:modified xsi:type="dcterms:W3CDTF">2016-03-01T14:36:26Z</dcterms:modified>
</cp:coreProperties>
</file>